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</p:sldIdLst>
  <p:sldSz cx="13004800" cy="9753600"/>
  <p:notesSz cx="6858000" cy="9144000"/>
  <p:defaultTextStyle>
    <a:lvl1pPr defTabSz="457200">
      <a:defRPr sz="1200">
        <a:latin typeface="Helvetica"/>
        <a:ea typeface="Helvetica"/>
        <a:cs typeface="Helvetica"/>
        <a:sym typeface="Helvetica"/>
      </a:defRPr>
    </a:lvl1pPr>
    <a:lvl2pPr indent="228600" defTabSz="457200">
      <a:defRPr sz="1200">
        <a:latin typeface="Helvetica"/>
        <a:ea typeface="Helvetica"/>
        <a:cs typeface="Helvetica"/>
        <a:sym typeface="Helvetica"/>
      </a:defRPr>
    </a:lvl2pPr>
    <a:lvl3pPr indent="457200" defTabSz="457200">
      <a:defRPr sz="1200">
        <a:latin typeface="Helvetica"/>
        <a:ea typeface="Helvetica"/>
        <a:cs typeface="Helvetica"/>
        <a:sym typeface="Helvetica"/>
      </a:defRPr>
    </a:lvl3pPr>
    <a:lvl4pPr indent="685800" defTabSz="457200">
      <a:defRPr sz="1200">
        <a:latin typeface="Helvetica"/>
        <a:ea typeface="Helvetica"/>
        <a:cs typeface="Helvetica"/>
        <a:sym typeface="Helvetica"/>
      </a:defRPr>
    </a:lvl4pPr>
    <a:lvl5pPr indent="914400" defTabSz="457200">
      <a:defRPr sz="1200">
        <a:latin typeface="Helvetica"/>
        <a:ea typeface="Helvetica"/>
        <a:cs typeface="Helvetica"/>
        <a:sym typeface="Helvetica"/>
      </a:defRPr>
    </a:lvl5pPr>
    <a:lvl6pPr indent="1143000" defTabSz="457200">
      <a:defRPr sz="1200">
        <a:latin typeface="Helvetica"/>
        <a:ea typeface="Helvetica"/>
        <a:cs typeface="Helvetica"/>
        <a:sym typeface="Helvetica"/>
      </a:defRPr>
    </a:lvl6pPr>
    <a:lvl7pPr indent="1371600" defTabSz="457200">
      <a:defRPr sz="1200">
        <a:latin typeface="Helvetica"/>
        <a:ea typeface="Helvetica"/>
        <a:cs typeface="Helvetica"/>
        <a:sym typeface="Helvetica"/>
      </a:defRPr>
    </a:lvl7pPr>
    <a:lvl8pPr indent="1600200" defTabSz="457200">
      <a:defRPr sz="1200">
        <a:latin typeface="Helvetica"/>
        <a:ea typeface="Helvetica"/>
        <a:cs typeface="Helvetica"/>
        <a:sym typeface="Helvetica"/>
      </a:defRPr>
    </a:lvl8pPr>
    <a:lvl9pPr indent="1828800" defTabSz="457200">
      <a:defRPr sz="1200">
        <a:latin typeface="Helvetica"/>
        <a:ea typeface="Helvetica"/>
        <a:cs typeface="Helvetica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EEE7283C-3CF3-47DC-8721-378D4A62B228}" styleName="">
    <a:tblBg/>
    <a:wholeTbl>
      <a:tcTxStyle b="def" i="de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def" i="de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def" i="de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def" i="de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def" i="de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def" i="de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def" i="de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/Relationships>

</file>

<file path=ppt/media/image1.jpeg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11.xml.rels><?xml version="1.0" encoding="UTF-8" standalone="yes"?>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12.xml.rels><?xml version="1.0" encoding="UTF-8" standalone="yes"?>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13.xml.rels><?xml version="1.0" encoding="UTF-8" standalone="yes"?>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14.xml.rels><?xml version="1.0" encoding="UTF-8" standalone="yes"?>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15.xml.rels><?xml version="1.0" encoding="UTF-8" standalone="yes"?>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16.xml.rels><?xml version="1.0" encoding="UTF-8" standalone="yes"?>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
</file>

<file path=ppt/notesSlides/_rels/notesSlide17.xml.rels><?xml version="1.0" encoding="UTF-8" standalone="yes"?>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18.xml.rels><?xml version="1.0" encoding="UTF-8" standalone="yes"?>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19.xml.rels><?xml version="1.0" encoding="UTF-8" standalone="yes"?>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20.xml.rels><?xml version="1.0" encoding="UTF-8" standalone="yes"?>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_rels/notesSlide21.xml.rels><?xml version="1.0" encoding="UTF-8" standalone="yes"?>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_rels/notesSlide22.xml.rels><?xml version="1.0" encoding="UTF-8" standalone="yes"?>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23.xml.rels><?xml version="1.0" encoding="UTF-8" standalone="yes"?>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</Relationships>

</file>

<file path=ppt/notesSlides/_rels/notesSlide24.xml.rels><?xml version="1.0" encoding="UTF-8" standalone="yes"?>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
</file>

<file path=ppt/notesSlides/_rels/notesSlide25.xml.rels><?xml version="1.0" encoding="UTF-8" standalone="yes"?>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</Relationships>

</file>

<file path=ppt/notesSlides/_rels/notesSlide26.xml.rels><?xml version="1.0" encoding="UTF-8" standalone="yes"?>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</Relationships>

</file>

<file path=ppt/notesSlides/_rels/notesSlide27.xml.rels><?xml version="1.0" encoding="UTF-8" standalone="yes"?>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</Relationships>

</file>

<file path=ppt/notesSlides/_rels/notesSlide28.xml.rels><?xml version="1.0" encoding="UTF-8" standalone="yes"?>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</Relationships>

</file>

<file path=ppt/notesSlides/_rels/notesSlide29.xml.rels><?xml version="1.0" encoding="UTF-8" standalone="yes"?>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30.xml.rels><?xml version="1.0" encoding="UTF-8" standalone="yes"?>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</Relationships>

</file>

<file path=ppt/notesSlides/_rels/notesSlide31.xml.rels><?xml version="1.0" encoding="UTF-8" standalone="yes"?>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</Relationships>

</file>

<file path=ppt/notesSlides/_rels/notesSlide32.xml.rels><?xml version="1.0" encoding="UTF-8" standalone="yes"?>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</Relationships>

</file>

<file path=ppt/notesSlides/_rels/notesSlide33.xml.rels><?xml version="1.0" encoding="UTF-8" standalone="yes"?>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</Relationships>

</file>

<file path=ppt/notesSlides/_rels/notesSlide34.xml.rels><?xml version="1.0" encoding="UTF-8" standalone="yes"?>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</Relationships>

</file>

<file path=ppt/notesSlides/_rels/notesSlide35.xml.rels><?xml version="1.0" encoding="UTF-8" standalone="yes"?>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</Relationships>

</file>

<file path=ppt/notesSlides/_rels/notesSlide36.xml.rels><?xml version="1.0" encoding="UTF-8" standalone="yes"?><Relationships xmlns="http://schemas.openxmlformats.org/package/2006/relationships"><Relationship Id="rId1" Type="http://schemas.openxmlformats.org/officeDocument/2006/relationships/slide" Target="../slides/slide40.xml"/><Relationship Id="rId2" Type="http://schemas.openxmlformats.org/officeDocument/2006/relationships/notesMaster" Target="../notesMasters/notesMaster1.xml"/></Relationships>

</file>

<file path=ppt/notesSlides/_rels/notesSlide37.xml.rels><?xml version="1.0" encoding="UTF-8" standalone="yes"?>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</Relationships>

</file>

<file path=ppt/notesSlides/_rels/notesSlide38.xml.rels><?xml version="1.0" encoding="UTF-8" standalone="yes"?><Relationships xmlns="http://schemas.openxmlformats.org/package/2006/relationships"><Relationship Id="rId1" Type="http://schemas.openxmlformats.org/officeDocument/2006/relationships/slide" Target="../slides/slide42.xml"/><Relationship Id="rId2" Type="http://schemas.openxmlformats.org/officeDocument/2006/relationships/notesMaster" Target="../notesMasters/notesMaster1.xml"/></Relationships>

</file>

<file path=ppt/notesSlides/_rels/notesSlide39.xml.rels><?xml version="1.0" encoding="UTF-8" standalone="yes"?>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40.xml.rels><?xml version="1.0" encoding="UTF-8" standalone="yes"?>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</Relationships>

</file>

<file path=ppt/notesSlides/_rels/notesSlide41.xml.rels><?xml version="1.0" encoding="UTF-8" standalone="yes"?>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</Relationships>

</file>

<file path=ppt/notesSlides/_rels/notesSlide42.xml.rels><?xml version="1.0" encoding="UTF-8" standalone="yes"?>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://codepen.io/puzankov/pen/pJpoKO?editors=001" TargetMode="External"/></Relationships>

</file>

<file path=ppt/notesSlides/_rels/notesSlide43.xml.rels><?xml version="1.0" encoding="UTF-8" standalone="yes"?>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</Relationships>

</file>

<file path=ppt/notesSlides/_rels/notesSlide44.xml.rels><?xml version="1.0" encoding="UTF-8" standalone="yes"?><Relationships xmlns="http://schemas.openxmlformats.org/package/2006/relationships"><Relationship Id="rId1" Type="http://schemas.openxmlformats.org/officeDocument/2006/relationships/slide" Target="../slides/slide48.xml"/><Relationship Id="rId2" Type="http://schemas.openxmlformats.org/officeDocument/2006/relationships/notesMaster" Target="../notesMasters/notesMaster1.xml"/></Relationships>

</file>

<file path=ppt/notesSlides/_rels/notesSlide45.xml.rels><?xml version="1.0" encoding="UTF-8" standalone="yes"?><Relationships xmlns="http://schemas.openxmlformats.org/package/2006/relationships"><Relationship Id="rId1" Type="http://schemas.openxmlformats.org/officeDocument/2006/relationships/slide" Target="../slides/slide49.xml"/><Relationship Id="rId2" Type="http://schemas.openxmlformats.org/officeDocument/2006/relationships/notesMaster" Target="../notesMasters/notesMaster1.xml"/></Relationships>

</file>

<file path=ppt/notesSlides/_rels/notesSlide46.xml.rels><?xml version="1.0" encoding="UTF-8" standalone="yes"?><Relationships xmlns="http://schemas.openxmlformats.org/package/2006/relationships"><Relationship Id="rId1" Type="http://schemas.openxmlformats.org/officeDocument/2006/relationships/slide" Target="../slides/slide50.xml"/><Relationship Id="rId2" Type="http://schemas.openxmlformats.org/officeDocument/2006/relationships/notesMaster" Target="../notesMasters/notesMaster1.xml"/></Relationships>

</file>

<file path=ppt/notesSlides/_rels/notesSlide47.xml.rels><?xml version="1.0" encoding="UTF-8" standalone="yes"?><Relationships xmlns="http://schemas.openxmlformats.org/package/2006/relationships"><Relationship Id="rId1" Type="http://schemas.openxmlformats.org/officeDocument/2006/relationships/slide" Target="../slides/slide51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1" name="Shape 2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57200">
              <a:defRPr sz="1800"/>
            </a:pPr>
            <a:endParaRPr sz="1200">
              <a:latin typeface="Helvetica"/>
              <a:ea typeface="Helvetica"/>
              <a:cs typeface="Helvetica"/>
              <a:sym typeface="Helvetica"/>
            </a:endParaRPr>
          </a:p>
          <a:p>
            <a:pPr lvl="0" defTabSz="457200">
              <a:defRPr sz="1800"/>
            </a:pPr>
            <a:endParaRPr sz="1200">
              <a:latin typeface="Helvetica"/>
              <a:ea typeface="Helvetica"/>
              <a:cs typeface="Helvetica"/>
              <a:sym typeface="Helvetica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7" name="Shape 8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00"/>
              <a:t>Вызов arr[2]() — это обращение к методу объекта obj[method](), в роли obj выступает arr, а в роли метода: 2.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Поэтому, как это бывает при вызове функции как метода, функция arr[2] получит this = arr и выведет массив: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03" name="Shape 1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00"/>
              <a:t>Ранее мы рассматривали преобразование типов для примитивов. Теперь добавим в нашу картину мира объекты.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Бывают операции, при которых объект должен быть преобразован в примитив.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Например: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Строковое преобразование — если объект выводится через alert(obj).</a:t>
            </a:r>
            <a:endParaRPr sz="1500"/>
          </a:p>
          <a:p>
            <a:pPr lvl="0">
              <a:defRPr sz="1800"/>
            </a:pPr>
            <a:r>
              <a:rPr sz="1500"/>
              <a:t>Численное преобразование — при арифметических операциях, сравнении с примитивом.</a:t>
            </a:r>
            <a:endParaRPr sz="1500"/>
          </a:p>
          <a:p>
            <a:pPr lvl="0">
              <a:defRPr sz="1800"/>
            </a:pPr>
            <a:r>
              <a:rPr sz="1500"/>
              <a:t>Логическое преобразование — при if(obj) и других логических операциях.</a:t>
            </a:r>
            <a:endParaRPr sz="1500"/>
          </a:p>
          <a:p>
            <a:pPr lvl="0">
              <a:defRPr sz="1800"/>
            </a:pPr>
            <a:r>
              <a:rPr sz="1500"/>
              <a:t>Рассмотрим эти преобразования.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09" name="Shape 10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Проще всего — с логическим преобразованием.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Любой объект в логическом контексте — true, даже если это пустой массив [] или объект {}.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5" name="Shape 11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Строковое преобразование проще всего увидеть, если вывести объект при помощи alert: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Как видно, содержимое объекта не вывелось. Это потому, что стандартным строковым представлением пользовательского объекта является строка "[object Object]".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Такой вывод объекта не содержит интересной информации. Поэтому имеет смысл его поменять на что-то более полезное.</a:t>
            </a:r>
            <a:endParaRPr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1" name="Shape 12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Если в объекте присутствует метод toString, который возвращает примитив, то он используется для преобразования.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Результатом toString может быть любой примитив</a:t>
            </a:r>
            <a:endParaRPr sz="1200"/>
          </a:p>
          <a:p>
            <a:pPr lvl="0">
              <a:defRPr sz="1800"/>
            </a:pPr>
            <a:r>
              <a:rPr sz="1200"/>
              <a:t>Метод toString не обязан возвращать именно строку.</a:t>
            </a:r>
            <a:endParaRPr sz="1200"/>
          </a:p>
          <a:p>
            <a:pPr lvl="0">
              <a:defRPr sz="1800"/>
            </a:pPr>
            <a:r>
              <a:rPr sz="1200"/>
              <a:t>Его результат может быть любого примитивного типа. Например, это может быть число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7" name="Shape 1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>
              <a:defRPr sz="1800"/>
            </a:pPr>
            <a:r>
              <a:rPr sz="1200"/>
              <a:t>Все объекты, включая встроенные, имеют свои реализации метода toString, например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33" name="Shape 13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Для численного преобразования объекта используется метод valueOf, а если его нет — то toString:</a:t>
            </a:r>
            <a:endParaRPr sz="1200"/>
          </a:p>
          <a:p>
            <a:pPr lvl="0">
              <a:defRPr sz="1800"/>
            </a:pPr>
            <a:r>
              <a:rPr sz="1200"/>
              <a:t>Метод valueOf обязан возвращать примитивное значение, иначе его результат будет проигнорирован. При этом — не обязательно числовое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У большинства встроенных объектов такого valueOf нет, поэтому численное и строковое преобразования для них работают одинаково.</a:t>
            </a:r>
            <a:endParaRPr sz="1200"/>
          </a:p>
          <a:p>
            <a:pPr lvl="0">
              <a:defRPr sz="1800"/>
            </a:pPr>
            <a:r>
              <a:rPr sz="1200"/>
              <a:t>Исключением является объект Date, который поддерживает оба типа преобразований:</a:t>
            </a:r>
            <a:endParaRPr sz="12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1" name="Shape 14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00"/>
              <a:t>Первый alert(foo)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Возвращает строковое представление объекта, используя toString, т.е. "foo".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Второй alert(foo + 1)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Оператор '+' преобразует объект к примитиву, используя valueOf, так что результат: 3.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Третий alert(foo + '3')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То же самое, что и предыдущий случай, объект превращается в примитив 2. Затем происходит сложение 2 + '3'. Оператор '+' при сложении чего-либо со строкой приводит и второй операнд к строке, а затем применяет конкатенацию, так что результат — строка "23".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64583" indent="-264583">
              <a:buSzPct val="100000"/>
              <a:buAutoNum type="arabicPeriod" startAt="1"/>
              <a:defRPr sz="1800"/>
            </a:pPr>
            <a:r>
              <a:rPr sz="1500"/>
              <a:t>new Date(0) — дата, созданная по миллисекундам и соответствующая 0мс от 1 января 1970 года 00:00:00 UTC. Оператор минус - преобразует дату обратно в число миллисекунд, то есть в 0.</a:t>
            </a:r>
            <a:endParaRPr sz="1500"/>
          </a:p>
          <a:p>
            <a:pPr lvl="0" marL="264583" indent="-264583">
              <a:buSzPct val="100000"/>
              <a:buAutoNum type="arabicPeriod" startAt="1"/>
              <a:defRPr sz="1800"/>
            </a:pPr>
            <a:r>
              <a:rPr sz="1500"/>
              <a:t>new Array(num) при вызове с единственным аргументом-числом создаёт массив данной длины, без элементов. Поэтому его нулевой элемент равен undefined, при сложении со строкой получается строка "undefined".</a:t>
            </a:r>
            <a:endParaRPr sz="1500"/>
          </a:p>
          <a:p>
            <a:pPr lvl="0" marL="264583" indent="-264583">
              <a:buSzPct val="100000"/>
              <a:buAutoNum type="arabicPeriod" startAt="1"/>
              <a:defRPr sz="1800"/>
            </a:pPr>
            <a:r>
              <a:rPr sz="1500"/>
              <a:t>Фигурные скобки — это создание пустого объекта, у него нет свойства '0'. Так что значением будет undefined. Обратите внимание на внешние, круглые скобки. Если их убрать и запустить {}[0] в отладочной консоли браузера — будет 0, т.к. скобки {} будут восприняты как пустой блок кода, после которого идёт массив.</a:t>
            </a:r>
            <a:endParaRPr sz="1500"/>
          </a:p>
          <a:p>
            <a:pPr lvl="0" marL="264583" indent="-264583">
              <a:buSzPct val="100000"/>
              <a:buAutoNum type="arabicPeriod" startAt="1"/>
              <a:defRPr sz="1800"/>
            </a:pPr>
            <a:r>
              <a:rPr sz="1500"/>
              <a:t>Массив преобразуется в строку "1". Оператор "+" при сложении со строкой приводит второй аргумент к строке — значит будет "1" + "1" = "11".</a:t>
            </a:r>
            <a:endParaRPr sz="1500"/>
          </a:p>
          <a:p>
            <a:pPr lvl="0" marL="264583" indent="-264583">
              <a:buSzPct val="100000"/>
              <a:buAutoNum type="arabicPeriod" startAt="1"/>
              <a:defRPr sz="1800"/>
            </a:pPr>
            <a:r>
              <a:rPr sz="1500"/>
              <a:t>Массивы приводятся к строке и складываются.</a:t>
            </a:r>
            <a:endParaRPr sz="1500"/>
          </a:p>
          <a:p>
            <a:pPr lvl="0" marL="264583" indent="-264583">
              <a:buSzPct val="100000"/>
              <a:buAutoNum type="arabicPeriod" startAt="1"/>
              <a:defRPr sz="1800"/>
            </a:pPr>
            <a:r>
              <a:rPr sz="1500"/>
              <a:t>Массив преобразуется в пустую строку "" + null + 1, оператор "+" видит, что слева строка и преобразует null к строке, получается "null" + 1, и в итоге "null1".</a:t>
            </a:r>
            <a:endParaRPr sz="1500"/>
          </a:p>
          <a:p>
            <a:pPr lvl="0" marL="264583" indent="-264583">
              <a:buSzPct val="100000"/>
              <a:buAutoNum type="arabicPeriod" startAt="1"/>
              <a:defRPr sz="1800"/>
            </a:pPr>
            <a:r>
              <a:rPr sz="1500"/>
              <a:t>[[0]] — это вложенный массив [0] внутри внешнего [ ]. Затем мы берём от него нулевой элемент, и потом еще раз.Если это непонятно, то посмотрите на такой пример: alert( [1,[0],2][1] ); Квадратные скобки после массива/объекта обозначают не другой массив, а взятие элемента.</a:t>
            </a:r>
            <a:endParaRPr sz="1500"/>
          </a:p>
          <a:p>
            <a:pPr lvl="0" marL="264583" indent="-264583">
              <a:buSzPct val="100000"/>
              <a:buAutoNum type="arabicPeriod" startAt="1"/>
              <a:defRPr sz="1800"/>
            </a:pPr>
            <a:r>
              <a:rPr sz="1500"/>
              <a:t>Каждый объект преобразуется к примитиву. У встроенных объектов Object нет подходящего valueOf, поэтому используется toString, так что складываются в итоге строковые представления объектов.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00"/>
              <a:t>Обычный синтаксис {...} позволяет создать один объект. Но зачастую нужно создать много однотипных объектов.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Для этого используют «функции-конструкторы», запуская их при помощи специального оператора new.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500"/>
            </a:lvl1pPr>
          </a:lstStyle>
          <a:p>
            <a:pPr lvl="0">
              <a:defRPr sz="1800"/>
            </a:pPr>
            <a:r>
              <a:rPr sz="1500"/>
              <a:t>До этого мы говорили об объекте лишь как о хранилище значений. Теперь пойдём дальше и поговорим об объектах как о сущностях со своими функциями («методами»).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Конструктором становится любая функция, вызванная через new.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Заметим, что, технически, любая функция может быть использована как конструктор. То есть, любую функцию можно вызвать при помощи new. Как-то особым образом указывать, что она — конструктор — не надо.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Но, чтобы выделить функции, задуманные как конструкторы, их называют с большой буквы: Animal, а не animal.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Конструктором становится любая функция, вызванная через new.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Например: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75" name="Shape 17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>
              <a:defRPr sz="1800"/>
            </a:pPr>
            <a:r>
              <a:rPr sz="1200"/>
              <a:t>В результате вызова new Animal("ёжик"); получаем такой объект: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81" name="Shape 18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Иными словами, при вызове new Animal происходит что-то в таком духе (первая и последняя строка — это то, что делает интерпретатор):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Теперь многократными вызовами new Animal с разными параметрами мы можем создать столько объектов, сколько нужно. Поэтому такую функцию и называют конструктором — она предназначена для «конструирования» объектов.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87" name="Shape 18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Как правило, конструкторы ничего не возвращают. Их задача — записать всё, что нужно, в this, который автоматически станет результатом.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Но если явный вызов return всё же есть, то применяется простое правило: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При вызове return с объектом, будет возвращён он, а не this.</a:t>
            </a:r>
            <a:endParaRPr sz="1200"/>
          </a:p>
          <a:p>
            <a:pPr lvl="0">
              <a:defRPr sz="1800"/>
            </a:pPr>
            <a:r>
              <a:rPr sz="1200"/>
              <a:t>При вызове return с примитивным значением, оно будет отброшено.</a:t>
            </a:r>
            <a:endParaRPr sz="1200"/>
          </a:p>
          <a:p>
            <a:pPr lvl="0">
              <a:defRPr sz="1800"/>
            </a:pPr>
            <a:r>
              <a:rPr sz="1200"/>
              <a:t>Иными словами, вызов return с объектом вернёт объект, а с чем угодно, кроме объекта — возвратит, как обычно, this.</a:t>
            </a:r>
            <a:endParaRPr sz="1200"/>
          </a:p>
          <a:p>
            <a:pPr lvl="0">
              <a:defRPr sz="1800"/>
            </a:pPr>
            <a:endParaRPr sz="12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93" name="Shape 1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>
              <a:defRPr sz="1800"/>
            </a:pPr>
            <a:r>
              <a:rPr sz="1200"/>
              <a:t>Например, возврат объекта: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99" name="Shape 19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А вот пример с возвратом строки: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Кстати, при вызове new без аргументов скобки можно не ставить:</a:t>
            </a:r>
            <a:endParaRPr sz="1200"/>
          </a:p>
          <a:p>
            <a:pPr lvl="0">
              <a:defRPr sz="1800"/>
            </a:pPr>
            <a:r>
              <a:rPr sz="1200"/>
              <a:t>var animal = new BigAnimal; // &lt;-- без скобок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05" name="Shape 20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Использование функций для создания объекта дает большую гибкость. Можно передавать конструктору параметры, определяющие как его создавать, и он будет «клепать» объекты заданным образом.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Добавим в создаваемый объект ещё и метод.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Например, new User(name) создает объект с заданным значением свойства name и методом sayHi: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11" name="Shape 21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В функции-конструкторе бывает удобно объявить вспомогательные локальные переменные и вложенные функции, которые будут видны только внутри: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Те функции и данные, которые должны быть доступны для внешнего кода, мы пишем в this — и к ним можно будет обращаться, как например vasya.sayHi(), а вспомогательные, которые нужны только внутри самого объекта, сохраняем в локальной области видимости.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18" name="Shape 2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00"/>
              <a:t>рассмотрим возможности, которые позволяют очень гибко и мощно управлять всеми свойствами объекта, включая их аспекты — изменяемость, видимость в цикле for..in и даже незаметно делать их функциями.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Они поддерживаются всеми современными браузерами, но не IE8-. Впрочем, даже в IE8 их поддерживает, но только для DOM-объектов (используются при работе со страницей, это сейчас вне нашего рассмотрения).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8" name="Shape 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При объявлении объекта можно указать свойство-функцию, например: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Свойства-функции называют «методами» объектов. Их можно добавлять и удалять в любой момент, в том числе и явным присваиванием: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24" name="Shape 22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Основной метод для управления свойствами — Object.defineProperty.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Он позволяет объявить свойство объекта и, что самое главное, тонко настроить его особые аспекты, которые никак иначе не изменить.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Синтаксис: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Object.defineProperty(obj, prop, descriptor)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Аргументы: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obj</a:t>
            </a:r>
            <a:endParaRPr sz="1200"/>
          </a:p>
          <a:p>
            <a:pPr lvl="0">
              <a:defRPr sz="1800"/>
            </a:pPr>
            <a:r>
              <a:rPr sz="1200"/>
              <a:t>Объект, в котором объявляется свойство.</a:t>
            </a:r>
            <a:endParaRPr sz="1200"/>
          </a:p>
          <a:p>
            <a:pPr lvl="0">
              <a:defRPr sz="1800"/>
            </a:pPr>
            <a:r>
              <a:rPr sz="1200"/>
              <a:t>prop</a:t>
            </a:r>
            <a:endParaRPr sz="1200"/>
          </a:p>
          <a:p>
            <a:pPr lvl="0">
              <a:defRPr sz="1800"/>
            </a:pPr>
            <a:r>
              <a:rPr sz="1200"/>
              <a:t>Имя свойства, которое нужно объявить или модифицировать.</a:t>
            </a:r>
            <a:endParaRPr sz="1200"/>
          </a:p>
          <a:p>
            <a:pPr lvl="0">
              <a:defRPr sz="1800"/>
            </a:pPr>
            <a:r>
              <a:rPr sz="1200"/>
              <a:t>descriptor</a:t>
            </a:r>
            <a:endParaRPr sz="1200"/>
          </a:p>
          <a:p>
            <a:pPr lvl="0">
              <a:defRPr sz="1800"/>
            </a:pPr>
            <a:r>
              <a:rPr sz="1200"/>
              <a:t>Дескриптор — объект, который описывает поведение свойства.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30" name="Shape 23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descriptor</a:t>
            </a:r>
            <a:endParaRPr sz="1200"/>
          </a:p>
          <a:p>
            <a:pPr lvl="0">
              <a:defRPr sz="1800"/>
            </a:pPr>
            <a:r>
              <a:rPr sz="1200"/>
              <a:t>Дескриптор — объект, который описывает поведение свойства.</a:t>
            </a:r>
            <a:endParaRPr sz="1200"/>
          </a:p>
          <a:p>
            <a:pPr lvl="0">
              <a:defRPr sz="1800"/>
            </a:pPr>
            <a:r>
              <a:rPr sz="1200"/>
              <a:t>В нём могут быть следующие поля: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value — значение свойства, по умолчанию undefined</a:t>
            </a:r>
            <a:endParaRPr sz="1200"/>
          </a:p>
          <a:p>
            <a:pPr lvl="0">
              <a:defRPr sz="1800"/>
            </a:pPr>
            <a:r>
              <a:rPr sz="1200"/>
              <a:t>writable — значение свойства можно менять, если true. По умолчанию false.</a:t>
            </a:r>
            <a:endParaRPr sz="1200"/>
          </a:p>
          <a:p>
            <a:pPr lvl="0">
              <a:defRPr sz="1800"/>
            </a:pPr>
            <a:r>
              <a:rPr sz="1200"/>
              <a:t>configurable — если true, то свойство можно удалять, а также менять его в дальнейшем при помощи новых вызовов defineProperty. По умолчанию false.</a:t>
            </a:r>
            <a:endParaRPr sz="1200"/>
          </a:p>
          <a:p>
            <a:pPr lvl="0">
              <a:defRPr sz="1800"/>
            </a:pPr>
            <a:r>
              <a:rPr sz="1200"/>
              <a:t>enumerable — если true, то свойство будет участвовать в переборе for..in. По умолчанию false.</a:t>
            </a:r>
            <a:endParaRPr sz="1200"/>
          </a:p>
          <a:p>
            <a:pPr lvl="0">
              <a:defRPr sz="1800"/>
            </a:pPr>
            <a:r>
              <a:rPr sz="1200"/>
              <a:t>get — функция, которая возвращает значение свойства. По умолчанию undefined.</a:t>
            </a:r>
            <a:endParaRPr sz="1200"/>
          </a:p>
          <a:p>
            <a:pPr lvl="0">
              <a:defRPr sz="1800"/>
            </a:pPr>
            <a:r>
              <a:rPr sz="1200"/>
              <a:t>set — функция, которая записывает значение свойства. По умолчанию undefined.</a:t>
            </a:r>
            <a:endParaRPr sz="1200"/>
          </a:p>
          <a:p>
            <a:pPr lvl="0">
              <a:defRPr sz="1800"/>
            </a:pPr>
            <a:r>
              <a:rPr sz="1200"/>
              <a:t>Чтобы избежать конфликта, запрещено одновременно указывать значение value и функции get/set. Либо значение, либо функции для его чтения-записи, одно из двух. Также запрещено и не имеет смысла указывать writable при наличии get/set-функций.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Далее мы подробно разберём эти свойства на примерах.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36" name="Shape 23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Обычное свойство добавить очень просто.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Два таких вызова работают одинаково: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42" name="Shape 24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Для того, чтобы сделать свойство неизменяемым, добавим ему флаги writable и configurable: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Для того, чтобы сделать свойство неизменяемым, добавим ему флаги writable и configurable: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без use strict операция записи «молча» не сработает, а при use strict дополнительно генерируется ошибка.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"use strict";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var user = {};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Object.defineProperty(user, "name", {</a:t>
            </a:r>
            <a:endParaRPr sz="1200"/>
          </a:p>
          <a:p>
            <a:pPr lvl="0">
              <a:defRPr sz="1800"/>
            </a:pPr>
            <a:r>
              <a:rPr sz="1200"/>
              <a:t>  value: "Вася",</a:t>
            </a:r>
            <a:endParaRPr sz="1200"/>
          </a:p>
          <a:p>
            <a:pPr lvl="0">
              <a:defRPr sz="1800"/>
            </a:pPr>
            <a:r>
              <a:rPr sz="1200"/>
              <a:t>  writable: false, // запретить присвоение "user.name="</a:t>
            </a:r>
            <a:endParaRPr sz="1200"/>
          </a:p>
          <a:p>
            <a:pPr lvl="0">
              <a:defRPr sz="1800"/>
            </a:pPr>
            <a:r>
              <a:rPr sz="1200"/>
              <a:t>  configurable: false // запретить удаление "delete user.name"</a:t>
            </a:r>
            <a:endParaRPr sz="1200"/>
          </a:p>
          <a:p>
            <a:pPr lvl="0">
              <a:defRPr sz="1800"/>
            </a:pPr>
            <a:r>
              <a:rPr sz="1200"/>
              <a:t>});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// Теперь попытаемся изменить это свойство.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// в strict mode присвоение "user.name=" вызовет ошибку</a:t>
            </a:r>
            <a:endParaRPr sz="1200"/>
          </a:p>
          <a:p>
            <a:pPr lvl="0">
              <a:defRPr sz="1800"/>
            </a:pPr>
            <a:r>
              <a:rPr sz="1200"/>
              <a:t>user.name = "Петя";</a:t>
            </a:r>
            <a:endParaRPr sz="1200"/>
          </a:p>
          <a:p>
            <a:pPr lvl="0">
              <a:defRPr sz="1800"/>
            </a:pPr>
            <a:r>
              <a:rPr sz="1200"/>
              <a:t>Заметим, что без use strict операция записи «молча» не сработает, а при use strict дополнительно генерируется ошибка.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48" name="Shape 2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Встроенный метод toString, как и большинство встроенных методов, не участвует в цикле for..in. Это удобно, так как обычно такое свойство является «служебным».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К сожалению, свойство toString, объявленное обычным способом, будет видно в цикле for..in, например: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Мы бы хотели, чтобы поведение нашего метода toString было таким же, как и стандартного.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Object.defineProperty может исключить toString из списка итерации, поставив ему флаг enumerable: false. По стандарту, у встроенного toString этот флаг уже стоит.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54" name="Shape 25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>
              <a:defRPr sz="1800"/>
            </a:pPr>
            <a:r>
              <a:rPr sz="1200"/>
              <a:t>Обратим внимание, вызов defineProperty не перезаписал свойство, а просто модифицировал настройки у существующего toString.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60" name="Shape 2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Дескриптор позволяет задать свойство, которое на самом деле работает как функция. Для этого в нём нужно указать эту функцию в get.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Например, у объекта user есть обычные свойства: имя firstName и фамилия surname.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Создадим свойство fullName, которое на самом деле является функцией: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Обратим внимание, снаружи fullName — это обычное свойство user.fullName. Но дескриптор указывает, что на самом деле его значение возвращается функцией.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Также можно указать функцию, которая используется для записи значения, при помощи дескриптора set.</a:t>
            </a:r>
            <a:endParaRPr sz="1200"/>
          </a:p>
          <a:p>
            <a:pPr lvl="0">
              <a:defRPr sz="1800"/>
            </a:pPr>
            <a:endParaRPr sz="120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66" name="Shape 26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Также можно указать функцию, которая используется для записи значения, при помощи дескриптора set.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Обратим внимание, снаружи fullName — это обычное свойство user.fullName. Но дескриптор указывает, что на самом деле его значение возвращается функцией.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Также можно указать функцию, которая используется для записи значения, при помощи дескриптора set.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Например, добавим возможность присвоения user.fullName к примеру выше: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72" name="Shape 2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Если мы создаём объект при помощи синтаксиса { ... }, то задать свойства-функции можно прямо в его определении.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Для этого используется особый синтаксис: get свойство или set свойство.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Например, ниже объявлен геттер-сеттер fullName:</a:t>
            </a: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79" name="Shape 27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500"/>
            </a:lvl1pPr>
          </a:lstStyle>
          <a:p>
            <a:pPr lvl="0">
              <a:defRPr sz="1800"/>
            </a:pPr>
            <a:r>
              <a:rPr sz="1500"/>
              <a:t>Методы и свойства, которые не привязаны к конкретному экземпляру объекта, называют «статическими». Их записывают прямо в саму функцию-конструктор.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4" name="Shape 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Для полноценной работы метод должен иметь доступ к данным объекта. В частности, вызов user.sayHi() может захотеть вывести имя пользователя.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Для доступа к текущему объекту из метода используется ключевое слово this.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Значением this является объект перед «точкой», в контексте которого вызван метод, например: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Здесь при выполнении функции user.sayHi() в this будет храниться ссылка на текущий объект user.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85" name="Shape 2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В коде ниже используются статические свойства Article.count и Article.DEFAULT_FORMAT: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Они хранят данные, специфичные не для одного объекта, а для всех статей целиком.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Как правило, это чаще константы, такие как формат «по умолчанию» Article.DEFAULT_FORMAT.</a:t>
            </a: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91" name="Shape 2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С примерами статических методов мы уже знакомы: это встроенные методы String.fromCharCode, Date.parse.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Создадим для Article статический метод Article.showCount():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Здесь Article.count — статическое свойство, а Article.showCount — статический метод.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Обратим внимание на использование this в примере выше. Несмотря на то, что переменная и метод — статические, он всё ещё полезен. В строке (1) он равен Article.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98" name="Shape 2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Ещё один хороший способ применения — сравнение объектов.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Например, у нас есть объект Journal для журналов. Журналы можно сравнивать — по толщине, по весу, по другим параметрам.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Объявим «стандартную» функцию сравнения, которая будет сравнивать по дате издания. Эта функция сравнения, естественно, не привязана к конкретному журналу, но относится к журналам вообще.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Поэтому зададим её как статический метод Journal.compare: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Полный пример тут: </a:t>
            </a:r>
            <a:r>
              <a:rPr sz="1200" u="sng">
                <a:hlinkClick r:id="rId3" invalidUrl="" action="" tgtFrame="" tooltip="" history="1" highlightClick="0" endSnd="0"/>
              </a:rPr>
              <a:t>http://codepen.io/puzankov/pen/pJpoKO?editors=001</a:t>
            </a:r>
            <a:endParaRPr sz="120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4" name="Shape 3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Статический метод также можно использовать для функций, которые вообще не требуют наличия объекта.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Например, метод formatDate(date) можно сделать статическим. Он будет форматировать дату «как это принято в журналах», при этом его можно использовать в любом месте кода, не обязательно создавать журнал.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Например:</a:t>
            </a: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10" name="Shape 31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Рассмотрим ситуацию, когда объект нужно создавать различными способами. Например, это реализовано во встроенном объекте Date. Он по-разному обрабатывает аргументы разных типов:</a:t>
            </a:r>
            <a:endParaRPr sz="1200"/>
          </a:p>
          <a:p>
            <a:pPr lvl="0">
              <a:defRPr sz="1800"/>
            </a:pPr>
            <a:r>
              <a:rPr sz="1200"/>
              <a:t>new Date() — создаёт объект с текущей датой,</a:t>
            </a:r>
            <a:endParaRPr sz="1200"/>
          </a:p>
          <a:p>
            <a:pPr lvl="0">
              <a:defRPr sz="1800"/>
            </a:pPr>
            <a:r>
              <a:rPr sz="1200"/>
              <a:t>new Date(milliseconds) — создаёт дату по количеству миллисекунд milliseconds,</a:t>
            </a:r>
            <a:endParaRPr sz="1200"/>
          </a:p>
          <a:p>
            <a:pPr lvl="0">
              <a:defRPr sz="1800"/>
            </a:pPr>
            <a:r>
              <a:rPr sz="1200"/>
              <a:t>new Date(year, month, day ...) — создаёт дату по компонентам год, месяц, день…</a:t>
            </a:r>
            <a:endParaRPr sz="1200"/>
          </a:p>
          <a:p>
            <a:pPr lvl="0">
              <a:defRPr sz="1800"/>
            </a:pPr>
            <a:r>
              <a:rPr sz="1200"/>
              <a:t>new Date(datestring) — читает дату из строки datestring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«Фабричный статический метод» — удобная альтернатива такому конструктору. Так называется статический метод, который служит для создания новых объектов (поэтому и называется «фабричным»).</a:t>
            </a: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16" name="Shape 3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00"/>
              <a:t>Допустим, нам нужно создавать объекты User: анонимные new User() и с данными new User({name: 'Вася', age: 25}).</a:t>
            </a:r>
            <a:endParaRPr sz="1500"/>
          </a:p>
          <a:p>
            <a:pPr lvl="0">
              <a:defRPr sz="1800"/>
            </a:pPr>
            <a:endParaRPr sz="1500"/>
          </a:p>
          <a:p>
            <a:pPr lvl="0">
              <a:defRPr sz="1800"/>
            </a:pPr>
            <a:r>
              <a:rPr sz="1500"/>
              <a:t>Можно, конечно, создать полиморфную функцию-конструктор User:</a:t>
            </a: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22" name="Shape 3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500"/>
              <a:t>Подход с использованием фабричных методов был бы другим. Вместо разбора параметров в конструкторе — делаем два метода: User.createAnonymous и User.createFromData.</a:t>
            </a:r>
            <a:endParaRPr sz="1500"/>
          </a:p>
          <a:p>
            <a:pPr lvl="0">
              <a:defRPr sz="1800"/>
            </a:pPr>
            <a:endParaRPr sz="150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28" name="Shape 3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Лучшая читаемость кода. Как конструктора — вместо одной большой функции несколько маленьких, так и вызывающего кода — явно видно, что именно создаётся.</a:t>
            </a:r>
            <a:endParaRPr sz="1200"/>
          </a:p>
          <a:p>
            <a:pPr lvl="0">
              <a:defRPr sz="1800"/>
            </a:pPr>
            <a:r>
              <a:rPr sz="1200"/>
              <a:t>Лучший контроль ошибок, т.к. если в createFromData ничего не передали, то будет ошибка, а полиморфный конструктор создал бы анонимного посетителя.</a:t>
            </a:r>
            <a:endParaRPr sz="1200"/>
          </a:p>
          <a:p>
            <a:pPr lvl="0">
              <a:defRPr sz="1800"/>
            </a:pPr>
            <a:r>
              <a:rPr sz="1200"/>
              <a:t>Удобная расширяемость. Например, нужно добавить создание администратора, без аргументов. Фабричный метод сделать легко: User.createAdmin = function() { ... }. А для полиморфного конструктора вызов без аргумента создаст анонима, так что нужно добавить параметр — «тип посетителя» и усложнить этим код.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Поэтому полиморфные конструкторы лучше использовать там, где нужна именно полиморфность, т.е. когда непонятно, какого типа аргумент передадут, и хочется в одном конструкторе охватить все варианты.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А в остальных случаях отличная альтернатива — фабричные методы.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0" name="Shape 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Вместо this внутри sayHi можно было бы обратиться к объекту, используя переменную user: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…Однако, такое решение нестабильно. Если мы решим скопировать объект в другую переменную, например admin = user, а в переменную user записать что-то другое — обращение будет совсем не по адресу: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Использование this гарантирует, что функция работает именно с тем объектом, в контексте которого вызвана.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6" name="Shape 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lvl="0">
              <a:defRPr sz="1800"/>
            </a:pPr>
            <a:r>
              <a:rPr sz="1200"/>
              <a:t>Через this метод может не только обратиться к любому свойству объекта, но и передать куда-то ссылку на сам объект целиком: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2" name="Shape 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Любая функция может иметь в себе this. Совершенно неважно, объявлена ли она в объекте или отдельно от него.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Значение this называется контекстом вызова и будет определено в момент вызова функции.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Например, такая функция, объявленная без объекта, вполне допустима:</a:t>
            </a:r>
            <a:endParaRPr sz="1200"/>
          </a:p>
          <a:p>
            <a:pPr lvl="0">
              <a:defRPr sz="1800"/>
            </a:pPr>
            <a:r>
              <a:rPr sz="1200"/>
              <a:t>Эта функция ещё не знает, каким будет this. Это выяснится при выполнении программы.</a:t>
            </a:r>
            <a:endParaRPr sz="1200"/>
          </a:p>
          <a:p>
            <a:pPr lvl="0">
              <a:defRPr sz="1800"/>
            </a:pPr>
            <a:endParaRPr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8" name="Shape 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Если одну и ту же функцию запускать в контексте разных объектов, она будет получать разный this: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Итак, значение this не зависит от того, как функция была создана, оно определяется исключительно в момент вызова.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4" name="Shape 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1200"/>
              <a:t>Если функция использует this — это подразумевает работу с объектом. Но и прямой вызов func() технически возможен.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Как правило, такая ситуация возникает при ошибке в разработке.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При этом this получает значение window, глобального объекта: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Таково поведение в старом стандарте.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А в режиме use strict вместо глобального объекта this будет undefined:</a:t>
            </a:r>
            <a:endParaRPr sz="1200"/>
          </a:p>
          <a:p>
            <a:pPr lvl="0">
              <a:defRPr sz="1800"/>
            </a:pPr>
            <a:endParaRPr sz="1200"/>
          </a:p>
          <a:p>
            <a:pPr lvl="0">
              <a:defRPr sz="1800"/>
            </a:pPr>
            <a:r>
              <a:rPr sz="1200"/>
              <a:t>Обычно если в функции используется this, то она, всё же, служит для вызова в контексте объекта, так что такая ситуация — скорее исключение.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8000">
                <a:uFill>
                  <a:solidFill/>
                </a:u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228600"/>
            <a:lvl3pPr marL="457200"/>
            <a:lvl4pPr marL="685800"/>
            <a:lvl5pPr marL="914400"/>
          </a:lstStyle>
          <a:p>
            <a:pPr lvl="0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One</a:t>
            </a:r>
            <a:endParaRPr sz="36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Two</a:t>
            </a:r>
            <a:endParaRPr sz="36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Three</a:t>
            </a:r>
            <a:endParaRPr sz="36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Four</a:t>
            </a:r>
            <a:endParaRPr sz="36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 anchor="ctr"/>
          <a:lstStyle/>
          <a:p>
            <a:pPr lvl="0">
              <a:defRPr sz="1800">
                <a:uFillTx/>
              </a:defRPr>
            </a:pPr>
            <a:r>
              <a:rPr sz="8000">
                <a:uFill>
                  <a:solidFill/>
                </a:u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 anchor="ctr"/>
          <a:lstStyle/>
          <a:p>
            <a:pPr lvl="0">
              <a:defRPr sz="1800">
                <a:uFillTx/>
              </a:defRPr>
            </a:pPr>
            <a:r>
              <a:rPr sz="8000">
                <a:uFill>
                  <a:solidFill/>
                </a:u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Тема Off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 anchor="ctr"/>
          <a:lstStyle/>
          <a:p>
            <a:pPr lvl="0">
              <a:defRPr sz="1800">
                <a:uFillTx/>
              </a:defRPr>
            </a:pPr>
            <a:r>
              <a:rPr sz="8000">
                <a:uFill>
                  <a:solidFill/>
                </a:u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270000" y="0"/>
            <a:ext cx="10464800" cy="494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pPr lvl="0">
              <a:defRPr sz="1800">
                <a:uFillTx/>
              </a:defRPr>
            </a:pPr>
            <a:r>
              <a:rPr sz="8000">
                <a:uFill>
                  <a:solidFill/>
                </a:u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1270000" y="5029200"/>
            <a:ext cx="10464800" cy="472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2pPr marL="228600"/>
            <a:lvl3pPr marL="457200"/>
            <a:lvl4pPr marL="685800"/>
            <a:lvl5pPr marL="914400"/>
          </a:lstStyle>
          <a:p>
            <a:pPr lvl="0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One</a:t>
            </a:r>
            <a:endParaRPr sz="36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Two</a:t>
            </a:r>
            <a:endParaRPr sz="36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Three</a:t>
            </a:r>
            <a:endParaRPr sz="36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Four</a:t>
            </a:r>
            <a:endParaRPr sz="36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3600">
                <a:uFill>
                  <a:solidFill/>
                </a:u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</p:sldLayoutIdLst>
  <p:transition spd="med" advClick="1"/>
  <p:txStyles>
    <p:titleStyle>
      <a:lvl1pPr algn="ctr" defTabSz="584200">
        <a:defRPr sz="8000">
          <a:uFill>
            <a:solidFill/>
          </a:u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uFill>
            <a:solidFill/>
          </a:u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uFill>
            <a:solidFill/>
          </a:u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uFill>
            <a:solidFill/>
          </a:u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uFill>
            <a:solidFill/>
          </a:u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uFill>
            <a:solidFill/>
          </a:u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uFill>
            <a:solidFill/>
          </a:u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uFill>
            <a:solidFill/>
          </a:u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uFill>
            <a:solidFill/>
          </a:uFill>
          <a:latin typeface="+mn-lt"/>
          <a:ea typeface="+mn-ea"/>
          <a:cs typeface="+mn-cs"/>
          <a:sym typeface="Helvetica Light"/>
        </a:defRPr>
      </a:lvl9pPr>
    </p:titleStyle>
    <p:bodyStyle>
      <a:lvl1pPr defTabSz="584200">
        <a:spcBef>
          <a:spcPts val="4200"/>
        </a:spcBef>
        <a:defRPr sz="3600">
          <a:uFill>
            <a:solidFill/>
          </a:uFill>
          <a:latin typeface="+mn-lt"/>
          <a:ea typeface="+mn-ea"/>
          <a:cs typeface="+mn-cs"/>
          <a:sym typeface="Helvetica Light"/>
        </a:defRPr>
      </a:lvl1pPr>
      <a:lvl2pPr defTabSz="584200">
        <a:spcBef>
          <a:spcPts val="4200"/>
        </a:spcBef>
        <a:defRPr sz="3600">
          <a:uFill>
            <a:solidFill/>
          </a:uFill>
          <a:latin typeface="+mn-lt"/>
          <a:ea typeface="+mn-ea"/>
          <a:cs typeface="+mn-cs"/>
          <a:sym typeface="Helvetica Light"/>
        </a:defRPr>
      </a:lvl2pPr>
      <a:lvl3pPr defTabSz="584200">
        <a:spcBef>
          <a:spcPts val="4200"/>
        </a:spcBef>
        <a:defRPr sz="3600">
          <a:uFill>
            <a:solidFill/>
          </a:uFill>
          <a:latin typeface="+mn-lt"/>
          <a:ea typeface="+mn-ea"/>
          <a:cs typeface="+mn-cs"/>
          <a:sym typeface="Helvetica Light"/>
        </a:defRPr>
      </a:lvl3pPr>
      <a:lvl4pPr defTabSz="584200">
        <a:spcBef>
          <a:spcPts val="4200"/>
        </a:spcBef>
        <a:defRPr sz="3600">
          <a:uFill>
            <a:solidFill/>
          </a:uFill>
          <a:latin typeface="+mn-lt"/>
          <a:ea typeface="+mn-ea"/>
          <a:cs typeface="+mn-cs"/>
          <a:sym typeface="Helvetica Light"/>
        </a:defRPr>
      </a:lvl4pPr>
      <a:lvl5pPr defTabSz="584200">
        <a:spcBef>
          <a:spcPts val="4200"/>
        </a:spcBef>
        <a:defRPr sz="3600">
          <a:uFill>
            <a:solidFill/>
          </a:uFill>
          <a:latin typeface="+mn-lt"/>
          <a:ea typeface="+mn-ea"/>
          <a:cs typeface="+mn-cs"/>
          <a:sym typeface="Helvetica Light"/>
        </a:defRPr>
      </a:lvl5pPr>
      <a:lvl6pPr defTabSz="584200">
        <a:spcBef>
          <a:spcPts val="4200"/>
        </a:spcBef>
        <a:defRPr sz="3600">
          <a:uFill>
            <a:solidFill/>
          </a:uFill>
          <a:latin typeface="+mn-lt"/>
          <a:ea typeface="+mn-ea"/>
          <a:cs typeface="+mn-cs"/>
          <a:sym typeface="Helvetica Light"/>
        </a:defRPr>
      </a:lvl6pPr>
      <a:lvl7pPr defTabSz="584200">
        <a:spcBef>
          <a:spcPts val="4200"/>
        </a:spcBef>
        <a:defRPr sz="3600">
          <a:uFill>
            <a:solidFill/>
          </a:uFill>
          <a:latin typeface="+mn-lt"/>
          <a:ea typeface="+mn-ea"/>
          <a:cs typeface="+mn-cs"/>
          <a:sym typeface="Helvetica Light"/>
        </a:defRPr>
      </a:lvl7pPr>
      <a:lvl8pPr defTabSz="584200">
        <a:spcBef>
          <a:spcPts val="4200"/>
        </a:spcBef>
        <a:defRPr sz="3600">
          <a:uFill>
            <a:solidFill/>
          </a:uFill>
          <a:latin typeface="+mn-lt"/>
          <a:ea typeface="+mn-ea"/>
          <a:cs typeface="+mn-cs"/>
          <a:sym typeface="Helvetica Light"/>
        </a:defRPr>
      </a:lvl8pPr>
      <a:lvl9pPr defTabSz="584200">
        <a:spcBef>
          <a:spcPts val="4200"/>
        </a:spcBef>
        <a:defRPr sz="3600">
          <a:uFill>
            <a:solidFill/>
          </a:u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 sz="36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36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36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36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36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36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36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36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36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Relationship Id="rId4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png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.png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png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png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png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.png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.png"/><Relationship Id="rId4" Type="http://schemas.openxmlformats.org/officeDocument/2006/relationships/hyperlink" Target="http://bit.ly/1LtPg5t" TargetMode="Externa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.png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png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png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.png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res_goit_template_01-2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pres_goit_template_01-8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6100" y="8547100"/>
            <a:ext cx="11938001" cy="373063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Shape 18"/>
          <p:cNvSpPr/>
          <p:nvPr/>
        </p:nvSpPr>
        <p:spPr>
          <a:xfrm>
            <a:off x="2060575" y="3270250"/>
            <a:ext cx="8928100" cy="1790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4200">
              <a:lnSpc>
                <a:spcPct val="90000"/>
              </a:lnSpc>
              <a:buClr>
                <a:srgbClr val="000000"/>
              </a:buClr>
              <a:buFont typeface="Helvetica Light"/>
              <a:defRPr b="1" sz="5800">
                <a:uFill>
                  <a:solidFill/>
                </a:uFill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5800">
                <a:uFill>
                  <a:solidFill/>
                </a:uFill>
              </a:rPr>
              <a:t>Методы объектов</a:t>
            </a:r>
          </a:p>
        </p:txBody>
      </p:sp>
      <p:sp>
        <p:nvSpPr>
          <p:cNvPr id="19" name="Shape 19"/>
          <p:cNvSpPr/>
          <p:nvPr/>
        </p:nvSpPr>
        <p:spPr>
          <a:xfrm>
            <a:off x="3225006" y="5364162"/>
            <a:ext cx="63500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4200">
              <a:buClr>
                <a:srgbClr val="000000"/>
              </a:buClr>
              <a:buFont typeface="Helvetica Light"/>
              <a:defRPr sz="2400">
                <a:uFill>
                  <a:solidFill/>
                </a:u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Занятие 8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71" name="Shape 71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Значение this без контекста</a:t>
            </a:r>
          </a:p>
        </p:txBody>
      </p:sp>
      <p:sp>
        <p:nvSpPr>
          <p:cNvPr id="72" name="Shape 72"/>
          <p:cNvSpPr/>
          <p:nvPr/>
        </p:nvSpPr>
        <p:spPr>
          <a:xfrm>
            <a:off x="1093018" y="2659925"/>
            <a:ext cx="10818764" cy="261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8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2800">
                <a:latin typeface="Menlo"/>
                <a:ea typeface="Menlo"/>
                <a:cs typeface="Menlo"/>
                <a:sym typeface="Menlo"/>
              </a:rPr>
              <a:t>func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sz="28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8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8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28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 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); </a:t>
            </a:r>
            <a:endParaRPr sz="2800">
              <a:latin typeface="Menlo"/>
              <a:ea typeface="Menlo"/>
              <a:cs typeface="Menlo"/>
              <a:sym typeface="Menlo"/>
            </a:endParaRPr>
          </a:p>
          <a:p>
            <a:pPr lvl="0">
              <a:defRPr sz="1800"/>
            </a:pPr>
            <a:r>
              <a:rPr sz="28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28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выведет [object Window] или [object global]</a:t>
            </a:r>
            <a:br>
              <a:rPr i="1" sz="28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8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i="1" sz="2800">
                <a:latin typeface="Menlo"/>
                <a:ea typeface="Menlo"/>
                <a:cs typeface="Menlo"/>
                <a:sym typeface="Menlo"/>
              </a:rPr>
              <a:t>func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();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res_goit_template_01-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Shape 77"/>
          <p:cNvSpPr/>
          <p:nvPr/>
        </p:nvSpPr>
        <p:spPr>
          <a:xfrm>
            <a:off x="1643517" y="2833925"/>
            <a:ext cx="971776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/>
            </a:lvl1pPr>
          </a:lstStyle>
          <a:p>
            <a:pPr lvl="0">
              <a:defRPr sz="1800"/>
            </a:pPr>
            <a:r>
              <a:rPr sz="3000"/>
              <a:t>Что выведет этот код?</a:t>
            </a:r>
          </a:p>
        </p:txBody>
      </p:sp>
      <p:sp>
        <p:nvSpPr>
          <p:cNvPr id="78" name="Shape 78"/>
          <p:cNvSpPr/>
          <p:nvPr/>
        </p:nvSpPr>
        <p:spPr>
          <a:xfrm>
            <a:off x="3915189" y="4000450"/>
            <a:ext cx="5619453" cy="321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arr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[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'a'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'b'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arr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push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});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arr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[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2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]();</a:t>
            </a:r>
          </a:p>
        </p:txBody>
      </p:sp>
      <p:sp>
        <p:nvSpPr>
          <p:cNvPr id="79" name="Shape 79"/>
          <p:cNvSpPr/>
          <p:nvPr>
            <p:ph type="title"/>
          </p:nvPr>
        </p:nvSpPr>
        <p:spPr>
          <a:xfrm>
            <a:off x="4421866" y="1075812"/>
            <a:ext cx="4161068" cy="723901"/>
          </a:xfrm>
          <a:prstGeom prst="rect">
            <a:avLst/>
          </a:prstGeom>
        </p:spPr>
        <p:txBody>
          <a:bodyPr anchor="b"/>
          <a:lstStyle>
            <a:lvl1pPr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Задачка 8.1</a:t>
            </a:r>
          </a:p>
        </p:txBody>
      </p:sp>
      <p:sp>
        <p:nvSpPr>
          <p:cNvPr id="80" name="Shape 80"/>
          <p:cNvSpPr/>
          <p:nvPr/>
        </p:nvSpPr>
        <p:spPr>
          <a:xfrm>
            <a:off x="4421866" y="1647843"/>
            <a:ext cx="4161068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>
            <a:lvl1pPr algn="ctr" defTabSz="584200">
              <a:def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rPr>
              <a:t>устно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hape 83"/>
          <p:cNvSpPr/>
          <p:nvPr/>
        </p:nvSpPr>
        <p:spPr>
          <a:xfrm>
            <a:off x="4128784" y="4067863"/>
            <a:ext cx="447254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000">
                <a:solidFill>
                  <a:srgbClr val="011993"/>
                </a:solidFill>
              </a:rPr>
              <a:t>// "a","b",function</a:t>
            </a:r>
          </a:p>
        </p:txBody>
      </p:sp>
      <p:sp>
        <p:nvSpPr>
          <p:cNvPr id="84" name="Shape 84"/>
          <p:cNvSpPr/>
          <p:nvPr>
            <p:ph type="title"/>
          </p:nvPr>
        </p:nvSpPr>
        <p:spPr>
          <a:xfrm>
            <a:off x="4421866" y="1075812"/>
            <a:ext cx="4161068" cy="723901"/>
          </a:xfrm>
          <a:prstGeom prst="rect">
            <a:avLst/>
          </a:prstGeom>
        </p:spPr>
        <p:txBody>
          <a:bodyPr anchor="b"/>
          <a:lstStyle>
            <a:lvl1pPr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Задачка 8.1</a:t>
            </a:r>
          </a:p>
        </p:txBody>
      </p:sp>
      <p:sp>
        <p:nvSpPr>
          <p:cNvPr id="85" name="Shape 85"/>
          <p:cNvSpPr/>
          <p:nvPr/>
        </p:nvSpPr>
        <p:spPr>
          <a:xfrm>
            <a:off x="4421866" y="1647843"/>
            <a:ext cx="4161068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>
            <a:lvl1pPr algn="ctr" defTabSz="584200">
              <a:def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rPr>
              <a:t>решение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res_goit_template_01-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Shape 90"/>
          <p:cNvSpPr/>
          <p:nvPr/>
        </p:nvSpPr>
        <p:spPr>
          <a:xfrm>
            <a:off x="1866033" y="2558910"/>
            <a:ext cx="9717766" cy="3667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Создайте объект calculator с тремя методами:</a:t>
            </a:r>
            <a:endParaRPr sz="3000"/>
          </a:p>
          <a:p>
            <a:pPr lvl="0">
              <a:defRPr sz="1800"/>
            </a:pPr>
            <a:endParaRPr sz="3000"/>
          </a:p>
          <a:p>
            <a:pPr lvl="0" marL="529166" indent="-529166">
              <a:lnSpc>
                <a:spcPct val="120000"/>
              </a:lnSpc>
              <a:buSzPct val="100000"/>
              <a:buAutoNum type="arabicPeriod" startAt="1"/>
              <a:defRPr sz="1800"/>
            </a:pPr>
            <a:r>
              <a:rPr sz="3000"/>
              <a:t>read() запрашивает prompt два значения и сохраняет их как свойства объекта</a:t>
            </a:r>
            <a:endParaRPr sz="3000"/>
          </a:p>
          <a:p>
            <a:pPr lvl="0" marL="529166" indent="-529166">
              <a:lnSpc>
                <a:spcPct val="120000"/>
              </a:lnSpc>
              <a:buSzPct val="100000"/>
              <a:buAutoNum type="arabicPeriod" startAt="1"/>
              <a:defRPr sz="1800"/>
            </a:pPr>
            <a:r>
              <a:rPr sz="3000"/>
              <a:t>sum() возвращает сумму этих двух значений</a:t>
            </a:r>
            <a:endParaRPr sz="3000"/>
          </a:p>
          <a:p>
            <a:pPr lvl="0" marL="529166" indent="-529166">
              <a:lnSpc>
                <a:spcPct val="120000"/>
              </a:lnSpc>
              <a:buSzPct val="100000"/>
              <a:buAutoNum type="arabicPeriod" startAt="1"/>
              <a:defRPr sz="1800"/>
            </a:pPr>
            <a:r>
              <a:rPr sz="3000"/>
              <a:t>mul() возвращает произведение этих двух значений</a:t>
            </a:r>
          </a:p>
        </p:txBody>
      </p:sp>
      <p:sp>
        <p:nvSpPr>
          <p:cNvPr id="91" name="Shape 91"/>
          <p:cNvSpPr/>
          <p:nvPr>
            <p:ph type="title"/>
          </p:nvPr>
        </p:nvSpPr>
        <p:spPr>
          <a:xfrm>
            <a:off x="4421866" y="1075812"/>
            <a:ext cx="4161068" cy="723901"/>
          </a:xfrm>
          <a:prstGeom prst="rect">
            <a:avLst/>
          </a:prstGeom>
        </p:spPr>
        <p:txBody>
          <a:bodyPr anchor="b"/>
          <a:lstStyle>
            <a:lvl1pPr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Задачка 8.2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res_goit_template_01-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3628124" y="2450327"/>
            <a:ext cx="6231137" cy="558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calculator 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sum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this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 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b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},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mul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this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 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* </a:t>
            </a: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b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},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read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 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= +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prompt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2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'Enter A?'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sz="2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b 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= +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prompt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2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'Enter B?'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sz="2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sz="20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b="1" i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calculator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read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();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b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calculator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sum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() );</a:t>
            </a:r>
            <a:br>
              <a:rPr sz="2000">
                <a:latin typeface="Menlo"/>
                <a:ea typeface="Menlo"/>
                <a:cs typeface="Menlo"/>
                <a:sym typeface="Menlo"/>
              </a:rPr>
            </a:br>
            <a:r>
              <a:rPr b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2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calculator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mul</a:t>
            </a:r>
            <a:r>
              <a:rPr sz="2000">
                <a:latin typeface="Menlo"/>
                <a:ea typeface="Menlo"/>
                <a:cs typeface="Menlo"/>
                <a:sym typeface="Menlo"/>
              </a:rPr>
              <a:t>() );</a:t>
            </a:r>
          </a:p>
        </p:txBody>
      </p:sp>
      <p:sp>
        <p:nvSpPr>
          <p:cNvPr id="95" name="Shape 95"/>
          <p:cNvSpPr/>
          <p:nvPr>
            <p:ph type="title"/>
          </p:nvPr>
        </p:nvSpPr>
        <p:spPr>
          <a:xfrm>
            <a:off x="4421866" y="1075812"/>
            <a:ext cx="4161068" cy="723901"/>
          </a:xfrm>
          <a:prstGeom prst="rect">
            <a:avLst/>
          </a:prstGeom>
        </p:spPr>
        <p:txBody>
          <a:bodyPr anchor="b"/>
          <a:lstStyle>
            <a:lvl1pPr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Задачка 8.2</a:t>
            </a:r>
          </a:p>
        </p:txBody>
      </p:sp>
      <p:sp>
        <p:nvSpPr>
          <p:cNvPr id="96" name="Shape 96"/>
          <p:cNvSpPr/>
          <p:nvPr/>
        </p:nvSpPr>
        <p:spPr>
          <a:xfrm>
            <a:off x="4421866" y="1647843"/>
            <a:ext cx="4161068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>
            <a:lvl1pPr algn="ctr" defTabSz="584200">
              <a:def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rPr>
              <a:t>решение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3835" y="-22696"/>
            <a:ext cx="13071856" cy="9798992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Shape 99"/>
          <p:cNvSpPr/>
          <p:nvPr/>
        </p:nvSpPr>
        <p:spPr>
          <a:xfrm>
            <a:off x="533400" y="6238875"/>
            <a:ext cx="9370579" cy="1684338"/>
          </a:xfrm>
          <a:prstGeom prst="rect">
            <a:avLst/>
          </a:prstGeom>
          <a:solidFill>
            <a:srgbClr val="F7A11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584200">
              <a:defRPr sz="3600">
                <a:uFill>
                  <a:solidFill/>
                </a:u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100" name="Shape 100"/>
          <p:cNvSpPr/>
          <p:nvPr/>
        </p:nvSpPr>
        <p:spPr>
          <a:xfrm>
            <a:off x="879475" y="6405721"/>
            <a:ext cx="8712200" cy="1283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lnSpc>
                <a:spcPct val="90000"/>
              </a:lnSpc>
              <a:buClr>
                <a:srgbClr val="FFFFFF"/>
              </a:buClr>
              <a:buFont typeface="Helvetica Light"/>
              <a:def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Преобразование объектов: toString и valueOf</a:t>
            </a:r>
          </a:p>
        </p:txBody>
      </p:sp>
      <p:pic>
        <p:nvPicPr>
          <p:cNvPr id="101" name="pres_goit_template_01-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1812" y="8537575"/>
            <a:ext cx="11939588" cy="373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hape 106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Логическое преобразование</a:t>
            </a:r>
          </a:p>
        </p:txBody>
      </p:sp>
      <p:sp>
        <p:nvSpPr>
          <p:cNvPr id="107" name="Shape 107"/>
          <p:cNvSpPr/>
          <p:nvPr/>
        </p:nvSpPr>
        <p:spPr>
          <a:xfrm>
            <a:off x="1071235" y="2956613"/>
            <a:ext cx="9518937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if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({} &amp;&amp; [])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'Все объекты - true!'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console.log сработает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hape 112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Строковое преобразование</a:t>
            </a:r>
          </a:p>
        </p:txBody>
      </p:sp>
      <p:sp>
        <p:nvSpPr>
          <p:cNvPr id="113" name="Shape 113"/>
          <p:cNvSpPr/>
          <p:nvPr/>
        </p:nvSpPr>
        <p:spPr>
          <a:xfrm>
            <a:off x="1071235" y="2956613"/>
            <a:ext cx="7683886" cy="232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'Василий'</a:t>
            </a:r>
            <a:b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[object Object]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18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Строковое преобразование</a:t>
            </a:r>
          </a:p>
        </p:txBody>
      </p:sp>
      <p:sp>
        <p:nvSpPr>
          <p:cNvPr id="119" name="Shape 119"/>
          <p:cNvSpPr/>
          <p:nvPr/>
        </p:nvSpPr>
        <p:spPr>
          <a:xfrm>
            <a:off x="1153616" y="2326152"/>
            <a:ext cx="11124606" cy="454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'Василий'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toString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'Пользователь '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 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Пользователь Василий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Строковое преобразование</a:t>
            </a:r>
          </a:p>
        </p:txBody>
      </p:sp>
      <p:sp>
        <p:nvSpPr>
          <p:cNvPr id="125" name="Shape 125"/>
          <p:cNvSpPr/>
          <p:nvPr/>
        </p:nvSpPr>
        <p:spPr>
          <a:xfrm>
            <a:off x="1092447" y="2771183"/>
            <a:ext cx="11246943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 [</a:t>
            </a:r>
            <a:r>
              <a:rPr sz="26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sz="26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2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] ); </a:t>
            </a:r>
            <a:endParaRPr sz="2600">
              <a:latin typeface="Menlo"/>
              <a:ea typeface="Menlo"/>
              <a:cs typeface="Menlo"/>
              <a:sym typeface="Menlo"/>
            </a:endParaRPr>
          </a:p>
          <a:p>
            <a:pPr lvl="0">
              <a:defRPr sz="1800"/>
            </a:pP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toString для массивов выводит список элементов “1,2"</a:t>
            </a:r>
            <a:endParaRPr i="1" sz="2600">
              <a:solidFill>
                <a:srgbClr val="929292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>
              <a:defRPr sz="1800"/>
            </a:pPr>
            <a:b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Date );</a:t>
            </a:r>
            <a:endParaRPr sz="2600">
              <a:latin typeface="Menlo"/>
              <a:ea typeface="Menlo"/>
              <a:cs typeface="Menlo"/>
              <a:sym typeface="Menlo"/>
            </a:endParaRPr>
          </a:p>
          <a:p>
            <a:pPr lvl="0">
              <a:defRPr sz="1800"/>
            </a:pP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toString для дат выводит дату в виде строки</a:t>
            </a:r>
            <a:endParaRPr i="1" sz="2600">
              <a:solidFill>
                <a:srgbClr val="929292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>
              <a:defRPr sz="1800"/>
            </a:pPr>
            <a:b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() {} ); </a:t>
            </a:r>
            <a:endParaRPr sz="2600">
              <a:latin typeface="Menlo"/>
              <a:ea typeface="Menlo"/>
              <a:cs typeface="Menlo"/>
              <a:sym typeface="Menlo"/>
            </a:endParaRPr>
          </a:p>
          <a:p>
            <a:pPr lvl="0">
              <a:defRPr sz="1800"/>
            </a:pP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toString для функции выводит её код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res_goit_template_01-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Shape 24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 anchor="b"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План занятия</a:t>
            </a:r>
          </a:p>
        </p:txBody>
      </p:sp>
      <p:sp>
        <p:nvSpPr>
          <p:cNvPr id="25" name="Shape 25"/>
          <p:cNvSpPr/>
          <p:nvPr/>
        </p:nvSpPr>
        <p:spPr>
          <a:xfrm>
            <a:off x="1166018" y="2468148"/>
            <a:ext cx="11099801" cy="518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Методы объектов, this</a:t>
            </a:r>
            <a:endParaRPr sz="3600">
              <a:uFill>
                <a:solidFill/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Преобразование объектов: toString и valueOf</a:t>
            </a:r>
            <a:endParaRPr sz="3600">
              <a:uFill>
                <a:solidFill/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Создание объектов через «new»</a:t>
            </a:r>
            <a:endParaRPr sz="3600">
              <a:uFill>
                <a:solidFill/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Дескрипторы, геттеры и сеттеры свойств</a:t>
            </a:r>
            <a:endParaRPr sz="3600">
              <a:uFill>
                <a:solidFill/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Статические и фабричные методы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hape 130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Численное преобразование</a:t>
            </a:r>
          </a:p>
        </p:txBody>
      </p:sp>
      <p:sp>
        <p:nvSpPr>
          <p:cNvPr id="131" name="Shape 131"/>
          <p:cNvSpPr/>
          <p:nvPr/>
        </p:nvSpPr>
        <p:spPr>
          <a:xfrm>
            <a:off x="1123602" y="2235200"/>
            <a:ext cx="10757596" cy="528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room 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number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sz="29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777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9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valueOf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() { </a:t>
            </a: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this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number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; },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9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toString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() { </a:t>
            </a: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this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number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; }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( +</a:t>
            </a:r>
            <a:r>
              <a:rPr b="1" i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room 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);  </a:t>
            </a:r>
            <a: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777, вызвался valueOf</a:t>
            </a:r>
            <a:b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b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delete </a:t>
            </a:r>
            <a:r>
              <a:rPr b="1" i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room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9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valueOf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; </a:t>
            </a:r>
            <a: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valueOf удалён</a:t>
            </a:r>
            <a:b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b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( +</a:t>
            </a:r>
            <a:r>
              <a:rPr b="1" i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room 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);  </a:t>
            </a:r>
            <a: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777, вызвался toString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/>
        </p:nvSpPr>
        <p:spPr>
          <a:xfrm>
            <a:off x="3664700" y="2498751"/>
            <a:ext cx="589950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/>
            </a:lvl1pPr>
          </a:lstStyle>
          <a:p>
            <a:pPr lvl="0">
              <a:defRPr sz="1800"/>
            </a:pPr>
            <a:r>
              <a:rPr sz="3000"/>
              <a:t>Какими будут результаты alert?</a:t>
            </a:r>
          </a:p>
        </p:txBody>
      </p:sp>
      <p:sp>
        <p:nvSpPr>
          <p:cNvPr id="137" name="Shape 137"/>
          <p:cNvSpPr/>
          <p:nvPr>
            <p:ph type="title"/>
          </p:nvPr>
        </p:nvSpPr>
        <p:spPr>
          <a:xfrm>
            <a:off x="4421866" y="1075812"/>
            <a:ext cx="4161068" cy="723901"/>
          </a:xfrm>
          <a:prstGeom prst="rect">
            <a:avLst/>
          </a:prstGeom>
        </p:spPr>
        <p:txBody>
          <a:bodyPr anchor="b"/>
          <a:lstStyle>
            <a:lvl1pPr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Задачка 8.3</a:t>
            </a:r>
          </a:p>
        </p:txBody>
      </p:sp>
      <p:sp>
        <p:nvSpPr>
          <p:cNvPr id="138" name="Shape 138"/>
          <p:cNvSpPr/>
          <p:nvPr/>
        </p:nvSpPr>
        <p:spPr>
          <a:xfrm>
            <a:off x="4256972" y="3277274"/>
            <a:ext cx="5084230" cy="452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5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5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foo 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5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toString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5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5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b="1" sz="25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'foo'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latin typeface="Menlo"/>
                <a:ea typeface="Menlo"/>
                <a:cs typeface="Menlo"/>
                <a:sym typeface="Menlo"/>
              </a:rPr>
              <a:t>    },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5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valueOf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5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5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sz="25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2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25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foo 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25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foo 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sz="25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 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2500">
                <a:latin typeface="Menlo"/>
                <a:ea typeface="Menlo"/>
                <a:cs typeface="Menlo"/>
                <a:sym typeface="Menlo"/>
              </a:rPr>
            </a:br>
            <a:r>
              <a:rPr sz="25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25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foo 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 sz="25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'3' </a:t>
            </a:r>
            <a:r>
              <a:rPr sz="2500">
                <a:latin typeface="Menlo"/>
                <a:ea typeface="Menlo"/>
                <a:cs typeface="Menlo"/>
                <a:sym typeface="Menlo"/>
              </a:rPr>
              <a:t>);</a:t>
            </a:r>
          </a:p>
        </p:txBody>
      </p:sp>
      <p:sp>
        <p:nvSpPr>
          <p:cNvPr id="139" name="Shape 139"/>
          <p:cNvSpPr/>
          <p:nvPr/>
        </p:nvSpPr>
        <p:spPr>
          <a:xfrm>
            <a:off x="4421866" y="1720228"/>
            <a:ext cx="416106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584200">
              <a:def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rPr>
              <a:t>устно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Shape 144"/>
          <p:cNvSpPr/>
          <p:nvPr/>
        </p:nvSpPr>
        <p:spPr>
          <a:xfrm>
            <a:off x="3664700" y="2270151"/>
            <a:ext cx="5899509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/>
            </a:lvl1pPr>
          </a:lstStyle>
          <a:p>
            <a:pPr lvl="0">
              <a:defRPr sz="1800"/>
            </a:pPr>
            <a:r>
              <a:rPr sz="3000"/>
              <a:t>Какими будут результаты у выражений?</a:t>
            </a:r>
          </a:p>
        </p:txBody>
      </p:sp>
      <p:sp>
        <p:nvSpPr>
          <p:cNvPr id="145" name="Shape 145"/>
          <p:cNvSpPr/>
          <p:nvPr>
            <p:ph type="title"/>
          </p:nvPr>
        </p:nvSpPr>
        <p:spPr>
          <a:xfrm>
            <a:off x="4421866" y="1075812"/>
            <a:ext cx="4161068" cy="723901"/>
          </a:xfrm>
          <a:prstGeom prst="rect">
            <a:avLst/>
          </a:prstGeom>
        </p:spPr>
        <p:txBody>
          <a:bodyPr anchor="b"/>
          <a:lstStyle>
            <a:lvl1pPr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Задачка 8.4</a:t>
            </a:r>
          </a:p>
        </p:txBody>
      </p:sp>
      <p:sp>
        <p:nvSpPr>
          <p:cNvPr id="146" name="Shape 146"/>
          <p:cNvSpPr/>
          <p:nvPr/>
        </p:nvSpPr>
        <p:spPr>
          <a:xfrm>
            <a:off x="4151436" y="3444161"/>
            <a:ext cx="5460476" cy="365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 marL="529166" indent="-529166">
              <a:buSzPct val="100000"/>
              <a:buAutoNum type="arabicPeriod" startAt="1"/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Date(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 - 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endParaRPr sz="3000">
              <a:solidFill>
                <a:srgbClr val="0433FF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marL="529166" indent="-529166">
              <a:buSzPct val="100000"/>
              <a:buAutoNum type="arabicPeriod" startAt="1"/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Array(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)[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 +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“"</a:t>
            </a:r>
            <a:endParaRPr b="1" sz="3000">
              <a:solidFill>
                <a:srgbClr val="008F00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marL="529166" indent="-529166">
              <a:buSzPct val="100000"/>
              <a:buAutoNum type="arabicPeriod" startAt="1"/>
              <a:defRPr sz="1800"/>
            </a:pPr>
            <a:r>
              <a:rPr sz="3000">
                <a:latin typeface="Menlo"/>
                <a:ea typeface="Menlo"/>
                <a:cs typeface="Menlo"/>
                <a:sym typeface="Menlo"/>
              </a:rPr>
              <a:t>({})[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</a:t>
            </a:r>
            <a:endParaRPr sz="3000">
              <a:latin typeface="Menlo"/>
              <a:ea typeface="Menlo"/>
              <a:cs typeface="Menlo"/>
              <a:sym typeface="Menlo"/>
            </a:endParaRPr>
          </a:p>
          <a:p>
            <a:pPr lvl="0" marL="529166" indent="-529166">
              <a:buSzPct val="100000"/>
              <a:buAutoNum type="arabicPeriod" startAt="1"/>
              <a:defRPr sz="1800"/>
            </a:pPr>
            <a:r>
              <a:rPr sz="3000">
                <a:latin typeface="Menlo"/>
                <a:ea typeface="Menlo"/>
                <a:cs typeface="Menlo"/>
                <a:sym typeface="Menlo"/>
              </a:rPr>
              <a:t>[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 + 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</a:t>
            </a:r>
            <a:endParaRPr sz="3000">
              <a:solidFill>
                <a:srgbClr val="0433FF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marL="529166" indent="-529166">
              <a:buSzPct val="100000"/>
              <a:buAutoNum type="arabicPeriod" startAt="1"/>
              <a:defRPr sz="1800"/>
            </a:pPr>
            <a:r>
              <a:rPr sz="3000">
                <a:latin typeface="Menlo"/>
                <a:ea typeface="Menlo"/>
                <a:cs typeface="Menlo"/>
                <a:sym typeface="Menlo"/>
              </a:rPr>
              <a:t>[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,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2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 + [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3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,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4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</a:t>
            </a:r>
            <a:endParaRPr sz="3000">
              <a:latin typeface="Menlo"/>
              <a:ea typeface="Menlo"/>
              <a:cs typeface="Menlo"/>
              <a:sym typeface="Menlo"/>
            </a:endParaRPr>
          </a:p>
          <a:p>
            <a:pPr lvl="0" marL="529166" indent="-529166">
              <a:buSzPct val="100000"/>
              <a:buAutoNum type="arabicPeriod" startAt="1"/>
              <a:defRPr sz="1800"/>
            </a:pPr>
            <a:r>
              <a:rPr sz="3000">
                <a:latin typeface="Menlo"/>
                <a:ea typeface="Menlo"/>
                <a:cs typeface="Menlo"/>
                <a:sym typeface="Menlo"/>
              </a:rPr>
              <a:t>[] +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null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</a:t>
            </a:r>
            <a:endParaRPr sz="3000">
              <a:solidFill>
                <a:srgbClr val="0433FF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marL="529166" indent="-529166">
              <a:buSzPct val="100000"/>
              <a:buAutoNum type="arabicPeriod" startAt="1"/>
              <a:defRPr sz="1800"/>
            </a:pPr>
            <a:r>
              <a:rPr sz="3000">
                <a:latin typeface="Menlo"/>
                <a:ea typeface="Menlo"/>
                <a:cs typeface="Menlo"/>
                <a:sym typeface="Menlo"/>
              </a:rPr>
              <a:t>[[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]][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][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]</a:t>
            </a:r>
            <a:endParaRPr sz="3000">
              <a:latin typeface="Menlo"/>
              <a:ea typeface="Menlo"/>
              <a:cs typeface="Menlo"/>
              <a:sym typeface="Menlo"/>
            </a:endParaRPr>
          </a:p>
          <a:p>
            <a:pPr lvl="0" marL="529166" indent="-529166">
              <a:buSzPct val="100000"/>
              <a:buAutoNum type="arabicPeriod" startAt="1"/>
              <a:defRPr sz="1800"/>
            </a:pPr>
            <a:r>
              <a:rPr sz="3000">
                <a:latin typeface="Menlo"/>
                <a:ea typeface="Menlo"/>
                <a:cs typeface="Menlo"/>
                <a:sym typeface="Menlo"/>
              </a:rPr>
              <a:t>({} + {})</a:t>
            </a:r>
          </a:p>
        </p:txBody>
      </p:sp>
      <p:sp>
        <p:nvSpPr>
          <p:cNvPr id="147" name="Shape 147"/>
          <p:cNvSpPr/>
          <p:nvPr/>
        </p:nvSpPr>
        <p:spPr>
          <a:xfrm>
            <a:off x="4421866" y="1720228"/>
            <a:ext cx="416106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584200">
              <a:def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3000">
                <a:solidFill>
                  <a:srgbClr val="B36AE2"/>
                </a:solidFill>
                <a:uFill>
                  <a:solidFill>
                    <a:srgbClr val="FF8100"/>
                  </a:solidFill>
                </a:uFill>
              </a:rPr>
              <a:t>устно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50921" y="-22696"/>
            <a:ext cx="13217010" cy="9907804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/>
          <p:nvPr/>
        </p:nvSpPr>
        <p:spPr>
          <a:xfrm>
            <a:off x="533400" y="6238875"/>
            <a:ext cx="9370579" cy="1684338"/>
          </a:xfrm>
          <a:prstGeom prst="rect">
            <a:avLst/>
          </a:prstGeom>
          <a:solidFill>
            <a:srgbClr val="F7A11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584200">
              <a:defRPr sz="3600">
                <a:uFill>
                  <a:solidFill/>
                </a:u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153" name="Shape 153"/>
          <p:cNvSpPr/>
          <p:nvPr/>
        </p:nvSpPr>
        <p:spPr>
          <a:xfrm>
            <a:off x="879475" y="6685756"/>
            <a:ext cx="8712200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lnSpc>
                <a:spcPct val="90000"/>
              </a:lnSpc>
              <a:buClr>
                <a:srgbClr val="FFFFFF"/>
              </a:buClr>
              <a:buFont typeface="Helvetica Light"/>
              <a:def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Создание объектов через «new»</a:t>
            </a:r>
          </a:p>
        </p:txBody>
      </p:sp>
      <p:pic>
        <p:nvPicPr>
          <p:cNvPr id="154" name="pres_goit_template_01-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1812" y="8537575"/>
            <a:ext cx="11939588" cy="373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hape 159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Конструктор</a:t>
            </a:r>
          </a:p>
        </p:txBody>
      </p:sp>
      <p:sp>
        <p:nvSpPr>
          <p:cNvPr id="160" name="Shape 160"/>
          <p:cNvSpPr/>
          <p:nvPr/>
        </p:nvSpPr>
        <p:spPr>
          <a:xfrm>
            <a:off x="1071235" y="2956613"/>
            <a:ext cx="8372030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Animal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(name)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name;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canWalk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true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animal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Animal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'Elephant'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hape 165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Конструктор</a:t>
            </a:r>
          </a:p>
        </p:txBody>
      </p:sp>
      <p:sp>
        <p:nvSpPr>
          <p:cNvPr id="166" name="Shape 166"/>
          <p:cNvSpPr/>
          <p:nvPr/>
        </p:nvSpPr>
        <p:spPr>
          <a:xfrm>
            <a:off x="1217011" y="3629920"/>
            <a:ext cx="10997815" cy="2753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marL="211666" indent="-211666">
              <a:lnSpc>
                <a:spcPct val="120000"/>
              </a:lnSpc>
              <a:buSzPct val="100000"/>
              <a:buAutoNum type="arabicPeriod" startAt="1"/>
              <a:defRPr sz="1800"/>
            </a:pPr>
            <a:r>
              <a:rPr sz="3000"/>
              <a:t>Создаётся новый пустой объект.</a:t>
            </a:r>
            <a:endParaRPr sz="3000"/>
          </a:p>
          <a:p>
            <a:pPr lvl="0" marL="211666" indent="-211666">
              <a:lnSpc>
                <a:spcPct val="120000"/>
              </a:lnSpc>
              <a:buSzPct val="100000"/>
              <a:buAutoNum type="arabicPeriod" startAt="1"/>
              <a:defRPr sz="1800"/>
            </a:pPr>
            <a:r>
              <a:rPr sz="3000"/>
              <a:t>Ключевое слово this получает ссылку на этот объект.</a:t>
            </a:r>
            <a:endParaRPr sz="3000"/>
          </a:p>
          <a:p>
            <a:pPr lvl="0" marL="211666" indent="-211666">
              <a:lnSpc>
                <a:spcPct val="120000"/>
              </a:lnSpc>
              <a:buSzPct val="100000"/>
              <a:buAutoNum type="arabicPeriod" startAt="1"/>
              <a:defRPr sz="1800"/>
            </a:pPr>
            <a:r>
              <a:rPr sz="3000"/>
              <a:t>Функция выполняется. Как правило, она модифицирует this, добавляет методы, свойства.</a:t>
            </a:r>
            <a:endParaRPr sz="3000"/>
          </a:p>
          <a:p>
            <a:pPr lvl="0" marL="211666" indent="-211666">
              <a:lnSpc>
                <a:spcPct val="120000"/>
              </a:lnSpc>
              <a:buSzPct val="100000"/>
              <a:buAutoNum type="arabicPeriod" startAt="1"/>
              <a:defRPr sz="1800"/>
            </a:pPr>
            <a:r>
              <a:rPr sz="3000"/>
              <a:t>Возвращается this.</a:t>
            </a:r>
          </a:p>
        </p:txBody>
      </p:sp>
      <p:sp>
        <p:nvSpPr>
          <p:cNvPr id="167" name="Shape 167"/>
          <p:cNvSpPr/>
          <p:nvPr/>
        </p:nvSpPr>
        <p:spPr>
          <a:xfrm>
            <a:off x="1085988" y="2392810"/>
            <a:ext cx="976729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Функция, запущенная через new, делает следующее:</a:t>
            </a:r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Shape 172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Конструктор</a:t>
            </a:r>
          </a:p>
        </p:txBody>
      </p:sp>
      <p:sp>
        <p:nvSpPr>
          <p:cNvPr id="173" name="Shape 173"/>
          <p:cNvSpPr/>
          <p:nvPr/>
        </p:nvSpPr>
        <p:spPr>
          <a:xfrm>
            <a:off x="1071235" y="2956613"/>
            <a:ext cx="4931310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animal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'Elephant'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canWalk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true</a:t>
            </a:r>
            <a:b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hape 178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Конструктор</a:t>
            </a:r>
          </a:p>
        </p:txBody>
      </p:sp>
      <p:sp>
        <p:nvSpPr>
          <p:cNvPr id="179" name="Shape 179"/>
          <p:cNvSpPr/>
          <p:nvPr/>
        </p:nvSpPr>
        <p:spPr>
          <a:xfrm>
            <a:off x="1071235" y="2381250"/>
            <a:ext cx="8372030" cy="499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Animal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(name)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this = {};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    // в this пишем свойства, методы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name;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canWalk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true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return this;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animal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Animal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'Elephant'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</a:t>
            </a:r>
          </a:p>
        </p:txBody>
      </p:sp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Shape 184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Правила обработки return</a:t>
            </a:r>
          </a:p>
        </p:txBody>
      </p:sp>
      <p:sp>
        <p:nvSpPr>
          <p:cNvPr id="185" name="Shape 185"/>
          <p:cNvSpPr/>
          <p:nvPr/>
        </p:nvSpPr>
        <p:spPr>
          <a:xfrm>
            <a:off x="1089818" y="3280352"/>
            <a:ext cx="11053298" cy="967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sz="2600"/>
              <a:t>При вызове return с объектом, будет возвращён он, а не this.</a:t>
            </a:r>
            <a:endParaRPr sz="26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sz="2600"/>
              <a:t>При вызове return с примитивным значением, оно будет отброшено.</a:t>
            </a:r>
          </a:p>
        </p:txBody>
      </p:sp>
    </p:spTree>
  </p:cSld>
  <p:clrMapOvr>
    <a:masterClrMapping/>
  </p:clrMapOvr>
  <p:transition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hape 190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Правила обработки return</a:t>
            </a:r>
          </a:p>
        </p:txBody>
      </p:sp>
      <p:sp>
        <p:nvSpPr>
          <p:cNvPr id="191" name="Shape 191"/>
          <p:cNvSpPr/>
          <p:nvPr/>
        </p:nvSpPr>
        <p:spPr>
          <a:xfrm>
            <a:off x="1052693" y="2696480"/>
            <a:ext cx="9977698" cy="410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BigAnimal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'Мышь'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{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'Годзилла'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}; 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object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BigAnimal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  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Годзилла, получили объект вместо this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50921" y="-41239"/>
            <a:ext cx="13121329" cy="9836079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/>
          <p:nvPr/>
        </p:nvSpPr>
        <p:spPr>
          <a:xfrm>
            <a:off x="533400" y="6238875"/>
            <a:ext cx="9370579" cy="1684338"/>
          </a:xfrm>
          <a:prstGeom prst="rect">
            <a:avLst/>
          </a:prstGeom>
          <a:solidFill>
            <a:srgbClr val="F7A11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584200">
              <a:defRPr sz="3600">
                <a:uFill>
                  <a:solidFill/>
                </a:u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9" name="Shape 29"/>
          <p:cNvSpPr/>
          <p:nvPr/>
        </p:nvSpPr>
        <p:spPr>
          <a:xfrm>
            <a:off x="879475" y="6685756"/>
            <a:ext cx="8712200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lnSpc>
                <a:spcPct val="90000"/>
              </a:lnSpc>
              <a:buClr>
                <a:srgbClr val="FFFFFF"/>
              </a:buClr>
              <a:buFont typeface="Helvetica Light"/>
              <a:def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Методы объектов</a:t>
            </a:r>
          </a:p>
        </p:txBody>
      </p:sp>
      <p:pic>
        <p:nvPicPr>
          <p:cNvPr id="30" name="pres_goit_template_01-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1812" y="8537575"/>
            <a:ext cx="11939588" cy="373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Shape 196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Правила обработки return</a:t>
            </a:r>
          </a:p>
        </p:txBody>
      </p:sp>
      <p:sp>
        <p:nvSpPr>
          <p:cNvPr id="197" name="Shape 197"/>
          <p:cNvSpPr/>
          <p:nvPr/>
        </p:nvSpPr>
        <p:spPr>
          <a:xfrm>
            <a:off x="1052693" y="2696480"/>
            <a:ext cx="9748317" cy="410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BigAnimal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'Мышь'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'Годзилла'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string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BigAnimal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 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Мышь, получили this (а Годзилла пропал)</a:t>
            </a:r>
          </a:p>
        </p:txBody>
      </p:sp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Shape 202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Создание методов в конструкторе</a:t>
            </a:r>
          </a:p>
        </p:txBody>
      </p:sp>
      <p:sp>
        <p:nvSpPr>
          <p:cNvPr id="203" name="Shape 203"/>
          <p:cNvSpPr/>
          <p:nvPr/>
        </p:nvSpPr>
        <p:spPr>
          <a:xfrm>
            <a:off x="1054788" y="2381250"/>
            <a:ext cx="10895224" cy="499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(name)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name;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'Моё имя: '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};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ivan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'Иван'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ivan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Моё имя: Иван</a:t>
            </a:r>
          </a:p>
        </p:txBody>
      </p:sp>
    </p:spTree>
  </p:cSld>
  <p:clrMapOvr>
    <a:masterClrMapping/>
  </p:clrMapOvr>
  <p:transition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Shape 208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Локальные переменные</a:t>
            </a:r>
          </a:p>
        </p:txBody>
      </p:sp>
      <p:sp>
        <p:nvSpPr>
          <p:cNvPr id="209" name="Shape 209"/>
          <p:cNvSpPr/>
          <p:nvPr/>
        </p:nvSpPr>
        <p:spPr>
          <a:xfrm>
            <a:off x="1054788" y="1973304"/>
            <a:ext cx="9434830" cy="571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23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(firstName, lastName) {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вспомогательная переменная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sz="23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phrase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'Привет'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 вспомогательная вложенная функция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2300">
                <a:latin typeface="Menlo"/>
                <a:ea typeface="Menlo"/>
                <a:cs typeface="Menlo"/>
                <a:sym typeface="Menlo"/>
              </a:rPr>
              <a:t>getFullName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firstName +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 '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+ lastName;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использование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sz="23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phrase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', '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i="1" sz="2300">
                <a:latin typeface="Menlo"/>
                <a:ea typeface="Menlo"/>
                <a:cs typeface="Menlo"/>
                <a:sym typeface="Menlo"/>
              </a:rPr>
              <a:t>getFullName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() );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};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vasya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23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'Петров'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vasya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Привет, Вася Петров</a:t>
            </a:r>
          </a:p>
        </p:txBody>
      </p:sp>
    </p:spTree>
  </p:cSld>
  <p:clrMapOvr>
    <a:masterClrMapping/>
  </p:clrMapOvr>
  <p:transition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01" y="-53939"/>
            <a:ext cx="13161734" cy="9861479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Shape 214"/>
          <p:cNvSpPr/>
          <p:nvPr/>
        </p:nvSpPr>
        <p:spPr>
          <a:xfrm>
            <a:off x="533400" y="6238875"/>
            <a:ext cx="9370579" cy="1684338"/>
          </a:xfrm>
          <a:prstGeom prst="rect">
            <a:avLst/>
          </a:prstGeom>
          <a:solidFill>
            <a:srgbClr val="F7A11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584200">
              <a:defRPr sz="3600">
                <a:uFill>
                  <a:solidFill/>
                </a:u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15" name="Shape 215"/>
          <p:cNvSpPr/>
          <p:nvPr/>
        </p:nvSpPr>
        <p:spPr>
          <a:xfrm>
            <a:off x="879475" y="6405721"/>
            <a:ext cx="8712200" cy="1283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lnSpc>
                <a:spcPct val="90000"/>
              </a:lnSpc>
              <a:buClr>
                <a:srgbClr val="FFFFFF"/>
              </a:buClr>
              <a:buFont typeface="Helvetica Light"/>
              <a:def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Дескрипторы, геттеры и сеттеры свойств</a:t>
            </a:r>
          </a:p>
        </p:txBody>
      </p:sp>
      <p:pic>
        <p:nvPicPr>
          <p:cNvPr id="216" name="pres_goit_template_01-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1812" y="8537575"/>
            <a:ext cx="11939588" cy="373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hape 221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Дескрипторы</a:t>
            </a:r>
          </a:p>
        </p:txBody>
      </p:sp>
      <p:sp>
        <p:nvSpPr>
          <p:cNvPr id="222" name="Shape 222"/>
          <p:cNvSpPr/>
          <p:nvPr/>
        </p:nvSpPr>
        <p:spPr>
          <a:xfrm>
            <a:off x="1089778" y="4068659"/>
            <a:ext cx="1020708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000">
                <a:solidFill>
                  <a:srgbClr val="011993"/>
                </a:solidFill>
              </a:rPr>
              <a:t>Object.defineProperty(obj, prop, descriptor)</a:t>
            </a:r>
          </a:p>
        </p:txBody>
      </p:sp>
    </p:spTree>
  </p:cSld>
  <p:clrMapOvr>
    <a:masterClrMapping/>
  </p:clrMapOvr>
  <p:transition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hape 227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Дескрипторы</a:t>
            </a:r>
          </a:p>
        </p:txBody>
      </p:sp>
      <p:sp>
        <p:nvSpPr>
          <p:cNvPr id="228" name="Shape 228"/>
          <p:cNvSpPr/>
          <p:nvPr/>
        </p:nvSpPr>
        <p:spPr>
          <a:xfrm>
            <a:off x="1063484" y="1940559"/>
            <a:ext cx="10671490" cy="5872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b="1" sz="2700"/>
              <a:t>value</a:t>
            </a:r>
            <a:r>
              <a:rPr sz="2700"/>
              <a:t> — значение свойства, по умолчанию undefined</a:t>
            </a:r>
            <a:endParaRPr sz="27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b="1" sz="2700"/>
              <a:t>writable</a:t>
            </a:r>
            <a:r>
              <a:rPr sz="2700"/>
              <a:t> — значение свойства можно менять, если true.             По умолчанию false.</a:t>
            </a:r>
            <a:endParaRPr sz="27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b="1" sz="2700"/>
              <a:t>configurable</a:t>
            </a:r>
            <a:r>
              <a:rPr sz="2700"/>
              <a:t> — если true, то свойство можно удалять, а также менять его в дальнейшем при помощи новых вызовов defineProperty. По умолчанию false.</a:t>
            </a:r>
            <a:endParaRPr sz="27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b="1" sz="2700"/>
              <a:t>enumerable</a:t>
            </a:r>
            <a:r>
              <a:rPr sz="2700"/>
              <a:t> — если true, то свойство будет участвовать в переборе for..in. По умолчанию false.</a:t>
            </a:r>
            <a:endParaRPr sz="27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b="1" sz="2700"/>
              <a:t>get</a:t>
            </a:r>
            <a:r>
              <a:rPr sz="2700"/>
              <a:t> — функция, которая возвращает значение свойства.           По умолчанию undefined.</a:t>
            </a:r>
            <a:endParaRPr sz="27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b="1" sz="2700"/>
              <a:t>set</a:t>
            </a:r>
            <a:r>
              <a:rPr sz="2700"/>
              <a:t> — функция, которая записывает значение свойства.           По умолчанию undefined.</a:t>
            </a:r>
          </a:p>
        </p:txBody>
      </p:sp>
    </p:spTree>
  </p:cSld>
  <p:clrMapOvr>
    <a:masterClrMapping/>
  </p:clrMapOvr>
  <p:transition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Shape 233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Обычное свойство</a:t>
            </a:r>
          </a:p>
        </p:txBody>
      </p:sp>
      <p:sp>
        <p:nvSpPr>
          <p:cNvPr id="234" name="Shape 234"/>
          <p:cNvSpPr/>
          <p:nvPr/>
        </p:nvSpPr>
        <p:spPr>
          <a:xfrm>
            <a:off x="1052693" y="2696480"/>
            <a:ext cx="11048145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= {};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1. простое присваивание</a:t>
            </a:r>
            <a:b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i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.name = </a:t>
            </a:r>
            <a:r>
              <a:rPr b="1" sz="26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2. указание значения через дескриптор</a:t>
            </a:r>
            <a:b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Object.</a:t>
            </a:r>
            <a:r>
              <a:rPr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defineProperty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i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b="1" sz="26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'name'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, { </a:t>
            </a: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value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6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 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});</a:t>
            </a:r>
          </a:p>
        </p:txBody>
      </p:sp>
    </p:spTree>
  </p:cSld>
  <p:clrMapOvr>
    <a:masterClrMapping/>
  </p:clrMapOvr>
  <p:transition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Shape 239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Свойство-константа</a:t>
            </a:r>
          </a:p>
        </p:txBody>
      </p:sp>
      <p:sp>
        <p:nvSpPr>
          <p:cNvPr id="240" name="Shape 240"/>
          <p:cNvSpPr/>
          <p:nvPr/>
        </p:nvSpPr>
        <p:spPr>
          <a:xfrm>
            <a:off x="1031279" y="2140191"/>
            <a:ext cx="11369279" cy="472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'use strict'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= {};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Object.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defineProperty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'name'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, {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value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writable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false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запретить присвоение 'user.name='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configurable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false </a:t>
            </a: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запретить удаление 'delete user.name'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});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Теперь попытаемся изменить это свойство.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 strict mode присвоение 'user.name=' вызовет ошибку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.name =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'Петя'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;</a:t>
            </a:r>
          </a:p>
        </p:txBody>
      </p:sp>
    </p:spTree>
  </p:cSld>
  <p:clrMapOvr>
    <a:masterClrMapping/>
  </p:clrMapOvr>
  <p:transition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Shape 245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Свойство, скрытое для for..in</a:t>
            </a:r>
          </a:p>
        </p:txBody>
      </p:sp>
      <p:sp>
        <p:nvSpPr>
          <p:cNvPr id="246" name="Shape 246"/>
          <p:cNvSpPr/>
          <p:nvPr/>
        </p:nvSpPr>
        <p:spPr>
          <a:xfrm>
            <a:off x="1169478" y="3011710"/>
            <a:ext cx="10665843" cy="321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toString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 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for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key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in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key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  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name, toString</a:t>
            </a:r>
          </a:p>
        </p:txBody>
      </p:sp>
    </p:spTree>
  </p:cSld>
  <p:clrMapOvr>
    <a:masterClrMapping/>
  </p:clrMapOvr>
  <p:transition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Shape 251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Свойство, скрытое для for..in</a:t>
            </a:r>
          </a:p>
        </p:txBody>
      </p:sp>
      <p:sp>
        <p:nvSpPr>
          <p:cNvPr id="252" name="Shape 252"/>
          <p:cNvSpPr/>
          <p:nvPr/>
        </p:nvSpPr>
        <p:spPr>
          <a:xfrm>
            <a:off x="1169478" y="3011710"/>
            <a:ext cx="10841702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toString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() {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this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; }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помечаем toString как не подлежащий перебору в for..in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Object.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defineProperty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'toString'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, {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enumerable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false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});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for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key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in </a:t>
            </a: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) 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key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);  </a:t>
            </a: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name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hape 35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Методы у объектов</a:t>
            </a:r>
          </a:p>
        </p:txBody>
      </p:sp>
      <p:sp>
        <p:nvSpPr>
          <p:cNvPr id="36" name="Shape 36"/>
          <p:cNvSpPr/>
          <p:nvPr/>
        </p:nvSpPr>
        <p:spPr>
          <a:xfrm>
            <a:off x="1071235" y="2062005"/>
            <a:ext cx="7324522" cy="571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'Василий'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метод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'Привет!'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присвоили метод после создания объекта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sayBye 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3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23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'Пока!'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sz="23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br>
              <a:rPr sz="2300">
                <a:latin typeface="Menlo"/>
                <a:ea typeface="Menlo"/>
                <a:cs typeface="Menlo"/>
                <a:sym typeface="Menlo"/>
              </a:rPr>
            </a:br>
            <a: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Вызов метода:</a:t>
            </a:r>
            <a:br>
              <a:rPr i="1" sz="23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i="1" sz="23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3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2300">
                <a:latin typeface="Menlo"/>
                <a:ea typeface="Menlo"/>
                <a:cs typeface="Menlo"/>
                <a:sym typeface="Menlo"/>
              </a:rPr>
              <a:t>();</a:t>
            </a:r>
          </a:p>
        </p:txBody>
      </p:sp>
    </p:spTree>
  </p:cSld>
  <p:clrMapOvr>
    <a:masterClrMapping/>
  </p:clrMapOvr>
  <p:transition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Shape 257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Свойство-функция</a:t>
            </a:r>
          </a:p>
        </p:txBody>
      </p:sp>
      <p:sp>
        <p:nvSpPr>
          <p:cNvPr id="258" name="Shape 258"/>
          <p:cNvSpPr/>
          <p:nvPr/>
        </p:nvSpPr>
        <p:spPr>
          <a:xfrm>
            <a:off x="1095306" y="2269992"/>
            <a:ext cx="10252957" cy="467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6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6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'Петров'</a:t>
            </a:r>
            <a:br>
              <a:rPr b="1" sz="26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Object.</a:t>
            </a:r>
            <a:r>
              <a:rPr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defineProperty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i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, </a:t>
            </a:r>
            <a:r>
              <a:rPr b="1" sz="26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'fullName'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, {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get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this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 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 sz="26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 ' 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});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i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.fullName); </a:t>
            </a: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Вася Петров</a:t>
            </a:r>
          </a:p>
        </p:txBody>
      </p:sp>
    </p:spTree>
  </p:cSld>
  <p:clrMapOvr>
    <a:masterClrMapping/>
  </p:clrMapOvr>
  <p:transition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63" name="Shape 263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Свойство-функция</a:t>
            </a:r>
          </a:p>
        </p:txBody>
      </p:sp>
      <p:sp>
        <p:nvSpPr>
          <p:cNvPr id="264" name="Shape 264"/>
          <p:cNvSpPr/>
          <p:nvPr/>
        </p:nvSpPr>
        <p:spPr>
          <a:xfrm>
            <a:off x="1095306" y="2025650"/>
            <a:ext cx="7133371" cy="570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</a:t>
            </a:r>
            <a:r>
              <a:rPr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>
                <a:latin typeface="Menlo"/>
                <a:ea typeface="Menlo"/>
                <a:cs typeface="Menlo"/>
                <a:sym typeface="Menlo"/>
              </a:rPr>
              <a:t>,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</a:t>
            </a:r>
            <a:r>
              <a:rPr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'Петров'</a:t>
            </a:r>
            <a:br>
              <a:rPr b="1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};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Object.</a:t>
            </a:r>
            <a:r>
              <a:rPr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defineProperty</a:t>
            </a:r>
            <a:r>
              <a:rPr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i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>
                <a:latin typeface="Menlo"/>
                <a:ea typeface="Menlo"/>
                <a:cs typeface="Menlo"/>
                <a:sym typeface="Menlo"/>
              </a:rPr>
              <a:t>, </a:t>
            </a:r>
            <a:r>
              <a:rPr b="1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'fullName'</a:t>
            </a:r>
            <a:r>
              <a:rPr>
                <a:latin typeface="Menlo"/>
                <a:ea typeface="Menlo"/>
                <a:cs typeface="Menlo"/>
                <a:sym typeface="Menlo"/>
              </a:rPr>
              <a:t>, {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get</a:t>
            </a:r>
            <a:r>
              <a:rPr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this</a:t>
            </a:r>
            <a:r>
              <a:rPr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 </a:t>
            </a:r>
            <a:r>
              <a:rPr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 ' </a:t>
            </a:r>
            <a:r>
              <a:rPr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</a:t>
            </a:r>
            <a:r>
              <a:rPr>
                <a:latin typeface="Menlo"/>
                <a:ea typeface="Menlo"/>
                <a:cs typeface="Menlo"/>
                <a:sym typeface="Menlo"/>
              </a:rPr>
              <a:t>;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},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set</a:t>
            </a:r>
            <a:r>
              <a:rPr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>
                <a:latin typeface="Menlo"/>
                <a:ea typeface="Menlo"/>
                <a:cs typeface="Menlo"/>
                <a:sym typeface="Menlo"/>
              </a:rPr>
              <a:t>(value) {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split </a:t>
            </a:r>
            <a:r>
              <a:rPr>
                <a:latin typeface="Menlo"/>
                <a:ea typeface="Menlo"/>
                <a:cs typeface="Menlo"/>
                <a:sym typeface="Menlo"/>
              </a:rPr>
              <a:t>= value.</a:t>
            </a:r>
            <a:r>
              <a:rPr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split</a:t>
            </a:r>
            <a:r>
              <a:rPr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 '</a:t>
            </a:r>
            <a:r>
              <a:rPr>
                <a:latin typeface="Menlo"/>
                <a:ea typeface="Menlo"/>
                <a:cs typeface="Menlo"/>
                <a:sym typeface="Menlo"/>
              </a:rPr>
              <a:t>);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 </a:t>
            </a:r>
            <a:r>
              <a:rPr>
                <a:latin typeface="Menlo"/>
                <a:ea typeface="Menlo"/>
                <a:cs typeface="Menlo"/>
                <a:sym typeface="Menlo"/>
              </a:rPr>
              <a:t>= </a:t>
            </a:r>
            <a:r>
              <a:rPr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split</a:t>
            </a:r>
            <a:r>
              <a:rPr>
                <a:latin typeface="Menlo"/>
                <a:ea typeface="Menlo"/>
                <a:cs typeface="Menlo"/>
                <a:sym typeface="Menlo"/>
              </a:rPr>
              <a:t>[</a:t>
            </a:r>
            <a:r>
              <a:rPr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>
                <a:latin typeface="Menlo"/>
                <a:ea typeface="Menlo"/>
                <a:cs typeface="Menlo"/>
                <a:sym typeface="Menlo"/>
              </a:rPr>
              <a:t>];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 </a:t>
            </a:r>
            <a:r>
              <a:rPr>
                <a:latin typeface="Menlo"/>
                <a:ea typeface="Menlo"/>
                <a:cs typeface="Menlo"/>
                <a:sym typeface="Menlo"/>
              </a:rPr>
              <a:t>= </a:t>
            </a:r>
            <a:r>
              <a:rPr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split</a:t>
            </a:r>
            <a:r>
              <a:rPr>
                <a:latin typeface="Menlo"/>
                <a:ea typeface="Menlo"/>
                <a:cs typeface="Menlo"/>
                <a:sym typeface="Menlo"/>
              </a:rPr>
              <a:t>[</a:t>
            </a:r>
            <a:r>
              <a:rPr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</a:t>
            </a:r>
            <a:r>
              <a:rPr>
                <a:latin typeface="Menlo"/>
                <a:ea typeface="Menlo"/>
                <a:cs typeface="Menlo"/>
                <a:sym typeface="Menlo"/>
              </a:rPr>
              <a:t>];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>
                <a:latin typeface="Menlo"/>
                <a:ea typeface="Menlo"/>
                <a:cs typeface="Menlo"/>
                <a:sym typeface="Menlo"/>
              </a:rPr>
              <a:t>});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 b="1" i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>
                <a:latin typeface="Menlo"/>
                <a:ea typeface="Menlo"/>
                <a:cs typeface="Menlo"/>
                <a:sym typeface="Menlo"/>
              </a:rPr>
              <a:t>.fullName = </a:t>
            </a:r>
            <a:r>
              <a:rPr b="1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'Петя Иванов'</a:t>
            </a:r>
            <a:r>
              <a:rPr>
                <a:latin typeface="Menlo"/>
                <a:ea typeface="Menlo"/>
                <a:cs typeface="Menlo"/>
                <a:sym typeface="Menlo"/>
              </a:rPr>
              <a:t>;</a:t>
            </a:r>
            <a:br>
              <a:rPr>
                <a:latin typeface="Menlo"/>
                <a:ea typeface="Menlo"/>
                <a:cs typeface="Menlo"/>
                <a:sym typeface="Menlo"/>
              </a:rPr>
            </a:b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>
                <a:latin typeface="Menlo"/>
                <a:ea typeface="Menlo"/>
                <a:cs typeface="Menlo"/>
                <a:sym typeface="Menlo"/>
              </a:rPr>
              <a:t>.</a:t>
            </a:r>
            <a:r>
              <a:rPr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 </a:t>
            </a:r>
            <a:r>
              <a:rPr>
                <a:latin typeface="Menlo"/>
                <a:ea typeface="Menlo"/>
                <a:cs typeface="Menlo"/>
                <a:sym typeface="Menlo"/>
              </a:rPr>
              <a:t>); </a:t>
            </a:r>
            <a:r>
              <a:rPr i="1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Петя</a:t>
            </a:r>
            <a:br>
              <a:rPr i="1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>
                <a:latin typeface="Menlo"/>
                <a:ea typeface="Menlo"/>
                <a:cs typeface="Menlo"/>
                <a:sym typeface="Menlo"/>
              </a:rPr>
              <a:t>.</a:t>
            </a:r>
            <a:r>
              <a:rPr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 </a:t>
            </a:r>
            <a:r>
              <a:rPr>
                <a:latin typeface="Menlo"/>
                <a:ea typeface="Menlo"/>
                <a:cs typeface="Menlo"/>
                <a:sym typeface="Menlo"/>
              </a:rPr>
              <a:t>); </a:t>
            </a:r>
            <a:r>
              <a:rPr i="1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Иванов</a:t>
            </a:r>
          </a:p>
        </p:txBody>
      </p:sp>
    </p:spTree>
  </p:cSld>
  <p:clrMapOvr>
    <a:masterClrMapping/>
  </p:clrMapOvr>
  <p:transition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Shape 269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get/set в литералах</a:t>
            </a:r>
          </a:p>
        </p:txBody>
      </p:sp>
      <p:sp>
        <p:nvSpPr>
          <p:cNvPr id="270" name="Shape 270"/>
          <p:cNvSpPr/>
          <p:nvPr/>
        </p:nvSpPr>
        <p:spPr>
          <a:xfrm>
            <a:off x="1095306" y="2025650"/>
            <a:ext cx="6743422" cy="594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17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17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'Петров'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get 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fullName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this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 sz="17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 '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+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},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set </a:t>
            </a:r>
            <a:r>
              <a:rPr i="1" sz="1700">
                <a:latin typeface="Menlo"/>
                <a:ea typeface="Menlo"/>
                <a:cs typeface="Menlo"/>
                <a:sym typeface="Menlo"/>
              </a:rPr>
              <a:t>fullName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(value) {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split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value.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split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17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 '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split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[</a:t>
            </a:r>
            <a:r>
              <a:rPr sz="1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];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split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[</a:t>
            </a:r>
            <a:r>
              <a:rPr sz="1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];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fullName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); 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Вася Петров (из геттера)</a:t>
            </a:r>
            <a:b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b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i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fullName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17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'Петя Иванов'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); 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Петя  (поставил сеттер)</a:t>
            </a:r>
            <a:b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surname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); 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Иванов (поставил сеттер)</a:t>
            </a:r>
          </a:p>
        </p:txBody>
      </p:sp>
    </p:spTree>
  </p:cSld>
  <p:clrMapOvr>
    <a:masterClrMapping/>
  </p:clrMapOvr>
  <p:transition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9400" y="-33875"/>
            <a:ext cx="13108415" cy="9821350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Shape 275"/>
          <p:cNvSpPr/>
          <p:nvPr/>
        </p:nvSpPr>
        <p:spPr>
          <a:xfrm>
            <a:off x="533400" y="6238875"/>
            <a:ext cx="9370579" cy="1684338"/>
          </a:xfrm>
          <a:prstGeom prst="rect">
            <a:avLst/>
          </a:prstGeom>
          <a:solidFill>
            <a:srgbClr val="F7A11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584200">
              <a:defRPr sz="3600">
                <a:uFill>
                  <a:solidFill/>
                </a:u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76" name="Shape 276"/>
          <p:cNvSpPr/>
          <p:nvPr/>
        </p:nvSpPr>
        <p:spPr>
          <a:xfrm>
            <a:off x="879475" y="6405721"/>
            <a:ext cx="8712200" cy="1283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584200">
              <a:lnSpc>
                <a:spcPct val="90000"/>
              </a:lnSpc>
              <a:buClr>
                <a:srgbClr val="FFFFFF"/>
              </a:buClr>
              <a:buFont typeface="Helvetica Light"/>
              <a:def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1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Статические и фабричные методы</a:t>
            </a:r>
          </a:p>
        </p:txBody>
      </p:sp>
      <p:pic>
        <p:nvPicPr>
          <p:cNvPr id="277" name="pres_goit_template_01-7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1812" y="8537575"/>
            <a:ext cx="11939588" cy="373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Shape 282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Статические свойства</a:t>
            </a:r>
          </a:p>
        </p:txBody>
      </p:sp>
      <p:sp>
        <p:nvSpPr>
          <p:cNvPr id="283" name="Shape 283"/>
          <p:cNvSpPr/>
          <p:nvPr/>
        </p:nvSpPr>
        <p:spPr>
          <a:xfrm>
            <a:off x="1095306" y="2507767"/>
            <a:ext cx="7913267" cy="410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count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++;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статическое свойство-переменная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count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sz="30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статическое свойство-константа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DEFAULT_FORMAT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"html"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 </a:t>
            </a:r>
          </a:p>
        </p:txBody>
      </p:sp>
    </p:spTree>
  </p:cSld>
  <p:clrMapOvr>
    <a:masterClrMapping/>
  </p:clrMapOvr>
  <p:transition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88" name="Shape 288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Статические методы</a:t>
            </a:r>
          </a:p>
        </p:txBody>
      </p:sp>
      <p:sp>
        <p:nvSpPr>
          <p:cNvPr id="289" name="Shape 289"/>
          <p:cNvSpPr/>
          <p:nvPr/>
        </p:nvSpPr>
        <p:spPr>
          <a:xfrm>
            <a:off x="1095306" y="1968500"/>
            <a:ext cx="7469797" cy="581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26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26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count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++;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//...</a:t>
            </a:r>
            <a:b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i="1" sz="26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count 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sz="26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0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i="1" sz="26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showCount 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6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count 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); </a:t>
            </a: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(1)</a:t>
            </a:r>
            <a:b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6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использование</a:t>
            </a:r>
            <a:b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26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();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b="1" sz="26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26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();</a:t>
            </a:r>
            <a:br>
              <a:rPr sz="2600">
                <a:latin typeface="Menlo"/>
                <a:ea typeface="Menlo"/>
                <a:cs typeface="Menlo"/>
                <a:sym typeface="Menlo"/>
              </a:rPr>
            </a:br>
            <a:r>
              <a:rPr i="1" sz="2600">
                <a:latin typeface="Menlo"/>
                <a:ea typeface="Menlo"/>
                <a:cs typeface="Menlo"/>
                <a:sym typeface="Menlo"/>
              </a:rPr>
              <a:t>Article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6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showCount</a:t>
            </a:r>
            <a:r>
              <a:rPr sz="26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26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(2)</a:t>
            </a:r>
          </a:p>
        </p:txBody>
      </p:sp>
    </p:spTree>
  </p:cSld>
  <p:clrMapOvr>
    <a:masterClrMapping/>
  </p:clrMapOvr>
  <p:transition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Shape 294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Сравнение объектов</a:t>
            </a:r>
          </a:p>
        </p:txBody>
      </p:sp>
      <p:sp>
        <p:nvSpPr>
          <p:cNvPr id="295" name="Shape 295"/>
          <p:cNvSpPr/>
          <p:nvPr/>
        </p:nvSpPr>
        <p:spPr>
          <a:xfrm>
            <a:off x="1123602" y="2191015"/>
            <a:ext cx="10757596" cy="441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2900">
                <a:latin typeface="Menlo"/>
                <a:ea typeface="Menlo"/>
                <a:cs typeface="Menlo"/>
                <a:sym typeface="Menlo"/>
              </a:rPr>
              <a:t>Journal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(date) {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date 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= date;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...</a:t>
            </a:r>
            <a:b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возвращает значение, большее 0, </a:t>
            </a:r>
            <a:b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если A больше B, иначе меньшее 0</a:t>
            </a:r>
            <a:br>
              <a:rPr i="1" sz="29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2900">
                <a:latin typeface="Menlo"/>
                <a:ea typeface="Menlo"/>
                <a:cs typeface="Menlo"/>
                <a:sym typeface="Menlo"/>
              </a:rPr>
              <a:t>Journal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9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compare 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(journalA, journalB) {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9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journalA.</a:t>
            </a:r>
            <a:r>
              <a:rPr b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date 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- journalB.</a:t>
            </a:r>
            <a:r>
              <a:rPr b="1" sz="29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date</a:t>
            </a:r>
            <a:r>
              <a:rPr sz="29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900">
                <a:latin typeface="Menlo"/>
                <a:ea typeface="Menlo"/>
                <a:cs typeface="Menlo"/>
                <a:sym typeface="Menlo"/>
              </a:rPr>
            </a:br>
            <a:r>
              <a:rPr sz="2900">
                <a:latin typeface="Menlo"/>
                <a:ea typeface="Menlo"/>
                <a:cs typeface="Menlo"/>
                <a:sym typeface="Menlo"/>
              </a:rPr>
              <a:t>};</a:t>
            </a:r>
          </a:p>
        </p:txBody>
      </p:sp>
      <p:sp>
        <p:nvSpPr>
          <p:cNvPr id="296" name="Shape 296"/>
          <p:cNvSpPr/>
          <p:nvPr/>
        </p:nvSpPr>
        <p:spPr>
          <a:xfrm>
            <a:off x="4341440" y="6889774"/>
            <a:ext cx="305117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 u="sng">
                <a:solidFill>
                  <a:srgbClr val="0365C0"/>
                </a:solidFill>
                <a:hlinkClick r:id="rId4" invalidUrl="" action="" tgtFrame="" tooltip="" history="1" highlightClick="0" endSnd="0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</a:defRPr>
            </a:pPr>
            <a:r>
              <a:rPr sz="4000" u="sng">
                <a:solidFill>
                  <a:srgbClr val="0365C0"/>
                </a:solidFill>
                <a:hlinkClick r:id="rId4" invalidUrl="" action="" tgtFrame="" tooltip="" history="1" highlightClick="0" endSnd="0"/>
              </a:rPr>
              <a:t>bit.ly/1LtPg5t</a:t>
            </a:r>
          </a:p>
        </p:txBody>
      </p:sp>
    </p:spTree>
  </p:cSld>
  <p:clrMapOvr>
    <a:masterClrMapping/>
  </p:clrMapOvr>
  <p:transition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01" name="Shape 301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Статические методы</a:t>
            </a:r>
          </a:p>
        </p:txBody>
      </p:sp>
      <p:sp>
        <p:nvSpPr>
          <p:cNvPr id="302" name="Shape 302"/>
          <p:cNvSpPr/>
          <p:nvPr/>
        </p:nvSpPr>
        <p:spPr>
          <a:xfrm>
            <a:off x="1123602" y="2191015"/>
            <a:ext cx="10501368" cy="295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>
              <a:defRPr sz="1800"/>
            </a:pPr>
            <a:r>
              <a:rPr b="1" sz="22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2200">
                <a:latin typeface="Menlo"/>
                <a:ea typeface="Menlo"/>
                <a:cs typeface="Menlo"/>
                <a:sym typeface="Menlo"/>
              </a:rPr>
              <a:t>Journal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() { </a:t>
            </a:r>
            <a:r>
              <a:rPr i="1" sz="22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/*...*/ 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2200">
                <a:latin typeface="Menlo"/>
                <a:ea typeface="Menlo"/>
                <a:cs typeface="Menlo"/>
                <a:sym typeface="Menlo"/>
              </a:rPr>
            </a:br>
            <a:br>
              <a:rPr sz="2200">
                <a:latin typeface="Menlo"/>
                <a:ea typeface="Menlo"/>
                <a:cs typeface="Menlo"/>
                <a:sym typeface="Menlo"/>
              </a:rPr>
            </a:br>
            <a:r>
              <a:rPr i="1" sz="2200">
                <a:latin typeface="Menlo"/>
                <a:ea typeface="Menlo"/>
                <a:cs typeface="Menlo"/>
                <a:sym typeface="Menlo"/>
              </a:rPr>
              <a:t>Journal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2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formatDate 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2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(date) {</a:t>
            </a:r>
            <a:br>
              <a:rPr sz="2200">
                <a:latin typeface="Menlo"/>
                <a:ea typeface="Menlo"/>
                <a:cs typeface="Menlo"/>
                <a:sym typeface="Menlo"/>
              </a:rPr>
            </a:br>
            <a:r>
              <a:rPr sz="22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2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date.</a:t>
            </a:r>
            <a:r>
              <a:rPr sz="22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getDate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() + </a:t>
            </a:r>
            <a:r>
              <a:rPr b="1" sz="22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'.' 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+ (date.</a:t>
            </a:r>
            <a:r>
              <a:rPr sz="22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getMonth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()+</a:t>
            </a:r>
            <a:r>
              <a:rPr sz="22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1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) + </a:t>
            </a:r>
            <a:r>
              <a:rPr b="1" sz="22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'.' 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+                                         date.</a:t>
            </a:r>
            <a:r>
              <a:rPr sz="22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getFullYear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();</a:t>
            </a:r>
            <a:br>
              <a:rPr sz="2200">
                <a:latin typeface="Menlo"/>
                <a:ea typeface="Menlo"/>
                <a:cs typeface="Menlo"/>
                <a:sym typeface="Menlo"/>
              </a:rPr>
            </a:br>
            <a:r>
              <a:rPr sz="22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200">
                <a:latin typeface="Menlo"/>
                <a:ea typeface="Menlo"/>
                <a:cs typeface="Menlo"/>
                <a:sym typeface="Menlo"/>
              </a:rPr>
            </a:br>
            <a:br>
              <a:rPr sz="2200">
                <a:latin typeface="Menlo"/>
                <a:ea typeface="Menlo"/>
                <a:cs typeface="Menlo"/>
                <a:sym typeface="Menlo"/>
              </a:rPr>
            </a:br>
            <a:r>
              <a:rPr i="1" sz="22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ни одного объекта Journal нет, просто форматируем дату</a:t>
            </a:r>
            <a:br>
              <a:rPr i="1" sz="22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2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alert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i="1" sz="2200">
                <a:latin typeface="Menlo"/>
                <a:ea typeface="Menlo"/>
                <a:cs typeface="Menlo"/>
                <a:sym typeface="Menlo"/>
              </a:rPr>
              <a:t>Journal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2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formatDate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22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sz="2200">
                <a:latin typeface="Menlo"/>
                <a:ea typeface="Menlo"/>
                <a:cs typeface="Menlo"/>
                <a:sym typeface="Menlo"/>
              </a:rPr>
              <a:t>Date) );</a:t>
            </a:r>
          </a:p>
        </p:txBody>
      </p:sp>
    </p:spTree>
  </p:cSld>
  <p:clrMapOvr>
    <a:masterClrMapping/>
  </p:clrMapOvr>
  <p:transition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hape 307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Фабричные методы</a:t>
            </a:r>
          </a:p>
        </p:txBody>
      </p:sp>
      <p:sp>
        <p:nvSpPr>
          <p:cNvPr id="308" name="Shape 308"/>
          <p:cNvSpPr/>
          <p:nvPr/>
        </p:nvSpPr>
        <p:spPr>
          <a:xfrm>
            <a:off x="1089490" y="3209777"/>
            <a:ext cx="6340267" cy="2555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sz="3500"/>
              <a:t>new Date()</a:t>
            </a:r>
            <a:endParaRPr sz="35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sz="3500"/>
              <a:t>new Date(milliseconds)</a:t>
            </a:r>
            <a:endParaRPr sz="35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sz="3500"/>
              <a:t>new Date(year, month, day ...)</a:t>
            </a:r>
            <a:endParaRPr sz="35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sz="3500"/>
              <a:t>new Date(datestring)</a:t>
            </a:r>
          </a:p>
        </p:txBody>
      </p:sp>
    </p:spTree>
  </p:cSld>
  <p:clrMapOvr>
    <a:masterClrMapping/>
  </p:clrMapOvr>
  <p:transition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Shape 313"/>
          <p:cNvSpPr/>
          <p:nvPr/>
        </p:nvSpPr>
        <p:spPr>
          <a:xfrm>
            <a:off x="1105059" y="992338"/>
            <a:ext cx="10501368" cy="680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>
              <a:defRPr sz="1800"/>
            </a:pP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21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(userData) {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if 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(userData) {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= userData.</a:t>
            </a:r>
            <a:r>
              <a:rPr sz="21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age 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= userData.</a:t>
            </a:r>
            <a:r>
              <a:rPr b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age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} 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else 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{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1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'Аноним'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1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 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1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)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};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i="1" sz="21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Использование</a:t>
            </a:r>
            <a:br>
              <a:rPr i="1" sz="21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guest 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21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();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b="1" i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guest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1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21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Аноним</a:t>
            </a:r>
            <a:br>
              <a:rPr i="1" sz="21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br>
              <a:rPr i="1" sz="21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knownUser 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21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21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({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1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age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sz="21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25</a:t>
            </a:r>
            <a:br>
              <a:rPr sz="21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2100">
                <a:latin typeface="Menlo"/>
                <a:ea typeface="Menlo"/>
                <a:cs typeface="Menlo"/>
                <a:sym typeface="Menlo"/>
              </a:rPr>
              <a:t>});</a:t>
            </a:r>
            <a:br>
              <a:rPr sz="2100">
                <a:latin typeface="Menlo"/>
                <a:ea typeface="Menlo"/>
                <a:cs typeface="Menlo"/>
                <a:sym typeface="Menlo"/>
              </a:rPr>
            </a:br>
            <a:r>
              <a:rPr b="1" i="1" sz="21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knownUser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1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21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21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Вася</a:t>
            </a:r>
          </a:p>
        </p:txBody>
      </p:sp>
      <p:sp>
        <p:nvSpPr>
          <p:cNvPr id="314" name="Shape 314"/>
          <p:cNvSpPr/>
          <p:nvPr>
            <p:ph type="title"/>
          </p:nvPr>
        </p:nvSpPr>
        <p:spPr>
          <a:xfrm>
            <a:off x="6541450" y="730998"/>
            <a:ext cx="6086826" cy="1077449"/>
          </a:xfrm>
          <a:prstGeom prst="rect">
            <a:avLst/>
          </a:prstGeom>
        </p:spPr>
        <p:txBody>
          <a:bodyPr anchor="ctr"/>
          <a:lstStyle>
            <a:lvl1pPr>
              <a:defRPr b="1" sz="26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26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Полиморфная функция конструктор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Shape 41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Доступ к объекту через this</a:t>
            </a:r>
          </a:p>
        </p:txBody>
      </p:sp>
      <p:sp>
        <p:nvSpPr>
          <p:cNvPr id="42" name="Shape 42"/>
          <p:cNvSpPr/>
          <p:nvPr/>
        </p:nvSpPr>
        <p:spPr>
          <a:xfrm>
            <a:off x="1071235" y="2603500"/>
            <a:ext cx="7683886" cy="454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'Василий'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(); 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sayHi в контексте user</a:t>
            </a:r>
          </a:p>
        </p:txBody>
      </p:sp>
    </p:spTree>
  </p:cSld>
  <p:clrMapOvr>
    <a:masterClrMapping/>
  </p:clrMapOvr>
  <p:transition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Shape 319"/>
          <p:cNvSpPr/>
          <p:nvPr/>
        </p:nvSpPr>
        <p:spPr>
          <a:xfrm>
            <a:off x="1123602" y="843994"/>
            <a:ext cx="10501368" cy="721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>
              <a:defRPr sz="1800"/>
            </a:pP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17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)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};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i="1" sz="17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createAnonymous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17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17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'Аноним'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i="1" sz="17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createFromData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(userData) {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new </a:t>
            </a:r>
            <a:r>
              <a:rPr i="1" sz="17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userData.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age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userData.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age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return </a:t>
            </a:r>
            <a:r>
              <a:rPr sz="1700">
                <a:solidFill>
                  <a:srgbClr val="559495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Использование</a:t>
            </a:r>
            <a:b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guest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i="1" sz="17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createAnonymous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();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b="1" i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guest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Аноним</a:t>
            </a:r>
            <a:b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b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sz="17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knownUser 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i="1" sz="1700"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createFromData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({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17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age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sz="1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  <a:t>25</a:t>
            </a:r>
            <a:br>
              <a:rPr sz="1700">
                <a:solidFill>
                  <a:srgbClr val="0433FF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sz="1700">
                <a:latin typeface="Menlo"/>
                <a:ea typeface="Menlo"/>
                <a:cs typeface="Menlo"/>
                <a:sym typeface="Menlo"/>
              </a:rPr>
              <a:t>});</a:t>
            </a:r>
            <a:br>
              <a:rPr sz="1700">
                <a:latin typeface="Menlo"/>
                <a:ea typeface="Menlo"/>
                <a:cs typeface="Menlo"/>
                <a:sym typeface="Menlo"/>
              </a:rPr>
            </a:br>
            <a:r>
              <a:rPr b="1" i="1" sz="17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knownUser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17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17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17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Вася</a:t>
            </a:r>
          </a:p>
        </p:txBody>
      </p:sp>
      <p:sp>
        <p:nvSpPr>
          <p:cNvPr id="320" name="Shape 320"/>
          <p:cNvSpPr/>
          <p:nvPr>
            <p:ph type="title"/>
          </p:nvPr>
        </p:nvSpPr>
        <p:spPr>
          <a:xfrm>
            <a:off x="6708337" y="712455"/>
            <a:ext cx="6086826" cy="723901"/>
          </a:xfrm>
          <a:prstGeom prst="rect">
            <a:avLst/>
          </a:prstGeom>
        </p:spPr>
        <p:txBody>
          <a:bodyPr anchor="ctr"/>
          <a:lstStyle>
            <a:lvl1pPr>
              <a:defRPr b="1" sz="26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26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Фабричные методы</a:t>
            </a:r>
          </a:p>
        </p:txBody>
      </p:sp>
    </p:spTree>
  </p:cSld>
  <p:clrMapOvr>
    <a:masterClrMapping/>
  </p:clrMapOvr>
  <p:transition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Shape 325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Преимущества фабричных методов</a:t>
            </a:r>
          </a:p>
        </p:txBody>
      </p:sp>
      <p:sp>
        <p:nvSpPr>
          <p:cNvPr id="326" name="Shape 326"/>
          <p:cNvSpPr/>
          <p:nvPr/>
        </p:nvSpPr>
        <p:spPr>
          <a:xfrm>
            <a:off x="1089490" y="3047700"/>
            <a:ext cx="5909658" cy="1915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sz="3500"/>
              <a:t>Лучшая читаемость кода.</a:t>
            </a:r>
            <a:endParaRPr sz="35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sz="3500"/>
              <a:t>Лучший контроль ошибок.</a:t>
            </a:r>
            <a:endParaRPr sz="3500"/>
          </a:p>
          <a:p>
            <a:pPr lvl="0" marL="148166" indent="-148166">
              <a:lnSpc>
                <a:spcPct val="120000"/>
              </a:lnSpc>
              <a:buSzPct val="75000"/>
              <a:buChar char="•"/>
              <a:defRPr sz="1800"/>
            </a:pPr>
            <a:r>
              <a:rPr sz="3500"/>
              <a:t>Удобная расширяемость.</a:t>
            </a:r>
          </a:p>
        </p:txBody>
      </p:sp>
    </p:spTree>
  </p:cSld>
  <p:clrMapOvr>
    <a:masterClrMapping/>
  </p:clrMapOvr>
  <p:transition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pres_goit_template_01-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331" name="Shape 331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 anchor="b"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План занятия</a:t>
            </a:r>
          </a:p>
        </p:txBody>
      </p:sp>
      <p:sp>
        <p:nvSpPr>
          <p:cNvPr id="332" name="Shape 332"/>
          <p:cNvSpPr/>
          <p:nvPr/>
        </p:nvSpPr>
        <p:spPr>
          <a:xfrm>
            <a:off x="1166018" y="2468148"/>
            <a:ext cx="11099801" cy="518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Методы объектов, this</a:t>
            </a:r>
            <a:endParaRPr sz="3600">
              <a:uFill>
                <a:solidFill/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Преобразование объектов: toString и valueOf</a:t>
            </a:r>
            <a:endParaRPr sz="3600">
              <a:uFill>
                <a:solidFill/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Создание объектов через «new»</a:t>
            </a:r>
            <a:endParaRPr sz="3600">
              <a:uFill>
                <a:solidFill/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Дескрипторы, геттеры и сеттеры свойств</a:t>
            </a:r>
            <a:endParaRPr sz="3600">
              <a:uFill>
                <a:solidFill/>
              </a:uFill>
              <a:latin typeface="Arial"/>
              <a:ea typeface="Arial"/>
              <a:cs typeface="Arial"/>
              <a:sym typeface="Arial"/>
            </a:endParaRPr>
          </a:p>
          <a:p>
            <a:pPr lvl="0" marL="342900" indent="-342900" defTabSz="431800">
              <a:spcBef>
                <a:spcPts val="900"/>
              </a:spcBef>
              <a:buClr>
                <a:srgbClr val="FF2600"/>
              </a:buClr>
              <a:buSzPct val="100000"/>
              <a:buChar char="•"/>
              <a:defRPr sz="1800"/>
            </a:pPr>
            <a:r>
              <a:rPr sz="3600">
                <a:uFill>
                  <a:solidFill/>
                </a:uFill>
                <a:latin typeface="Arial"/>
                <a:ea typeface="Arial"/>
                <a:cs typeface="Arial"/>
                <a:sym typeface="Arial"/>
              </a:rPr>
              <a:t>Статические и фабричные методы</a:t>
            </a:r>
          </a:p>
        </p:txBody>
      </p:sp>
    </p:spTree>
  </p:cSld>
  <p:clrMapOvr>
    <a:masterClrMapping/>
  </p:clrMapOvr>
  <p:transition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pres_goit_template_01-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14787" y="3914775"/>
            <a:ext cx="4973638" cy="1350963"/>
          </a:xfrm>
          <a:prstGeom prst="rect">
            <a:avLst/>
          </a:prstGeom>
          <a:ln w="12700">
            <a:miter lim="400000"/>
          </a:ln>
        </p:spPr>
      </p:pic>
      <p:sp>
        <p:nvSpPr>
          <p:cNvPr id="335" name="Shape 335"/>
          <p:cNvSpPr/>
          <p:nvPr/>
        </p:nvSpPr>
        <p:spPr>
          <a:xfrm>
            <a:off x="5968206" y="8501856"/>
            <a:ext cx="96520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4200">
              <a:buClr>
                <a:srgbClr val="000000"/>
              </a:buClr>
              <a:buFont typeface="Helvetica"/>
              <a:defRPr b="1" sz="2400">
                <a:uFill>
                  <a:solidFill/>
                </a:uFill>
              </a:defRPr>
            </a:lvl1pPr>
          </a:lstStyle>
          <a:p>
            <a:pPr lvl="0">
              <a:defRPr b="0" sz="1800">
                <a:uFillTx/>
              </a:defRPr>
            </a:pPr>
            <a:r>
              <a:rPr b="1" sz="2400">
                <a:uFill>
                  <a:solidFill/>
                </a:uFill>
              </a:rPr>
              <a:t>2015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Shape 47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Доступ к объекту через this</a:t>
            </a:r>
          </a:p>
        </p:txBody>
      </p:sp>
      <p:sp>
        <p:nvSpPr>
          <p:cNvPr id="48" name="Shape 48"/>
          <p:cNvSpPr/>
          <p:nvPr/>
        </p:nvSpPr>
        <p:spPr>
          <a:xfrm>
            <a:off x="1071235" y="1936750"/>
            <a:ext cx="7913267" cy="588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'Василий'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 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приведёт к ошибке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admin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null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admin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();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Shape 53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Доступ к объекту через this</a:t>
            </a:r>
          </a:p>
        </p:txBody>
      </p:sp>
      <p:sp>
        <p:nvSpPr>
          <p:cNvPr id="54" name="Shape 54"/>
          <p:cNvSpPr/>
          <p:nvPr/>
        </p:nvSpPr>
        <p:spPr>
          <a:xfrm>
            <a:off x="1071235" y="1936750"/>
            <a:ext cx="9748318" cy="596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28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28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= {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sz="28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8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name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8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'Василий'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,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sz="28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sz="28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28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sz="2800"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i="1" sz="28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передать текущий объект в showName</a:t>
            </a:r>
            <a:br>
              <a:rPr i="1" sz="28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i="1" sz="28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        </a:t>
            </a:r>
            <a:r>
              <a:rPr i="1" sz="2800">
                <a:latin typeface="Menlo"/>
                <a:ea typeface="Menlo"/>
                <a:cs typeface="Menlo"/>
                <a:sym typeface="Menlo"/>
              </a:rPr>
              <a:t>showName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(</a:t>
            </a:r>
            <a:r>
              <a:rPr b="1" sz="28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); 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sz="2800">
                <a:latin typeface="Menlo"/>
                <a:ea typeface="Menlo"/>
                <a:cs typeface="Menlo"/>
                <a:sym typeface="Menlo"/>
              </a:rPr>
              <a:t>    }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sz="28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b="1" sz="28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2800">
                <a:latin typeface="Menlo"/>
                <a:ea typeface="Menlo"/>
                <a:cs typeface="Menlo"/>
                <a:sym typeface="Menlo"/>
              </a:rPr>
              <a:t>showName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(namedObj) {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sz="28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28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8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( namedObj.</a:t>
            </a:r>
            <a:r>
              <a:rPr sz="28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name 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sz="28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br>
              <a:rPr sz="2800">
                <a:latin typeface="Menlo"/>
                <a:ea typeface="Menlo"/>
                <a:cs typeface="Menlo"/>
                <a:sym typeface="Menlo"/>
              </a:rPr>
            </a:br>
            <a:r>
              <a:rPr b="1" i="1" sz="28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28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28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28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Василий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59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this у функции</a:t>
            </a:r>
          </a:p>
        </p:txBody>
      </p:sp>
      <p:sp>
        <p:nvSpPr>
          <p:cNvPr id="60" name="Shape 60"/>
          <p:cNvSpPr/>
          <p:nvPr/>
        </p:nvSpPr>
        <p:spPr>
          <a:xfrm>
            <a:off x="1034150" y="3123499"/>
            <a:ext cx="7913266" cy="232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sayHi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.firstName );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endParaRPr sz="3000">
              <a:latin typeface="Menlo"/>
              <a:ea typeface="Menlo"/>
              <a:cs typeface="Menlo"/>
              <a:sym typeface="Menlo"/>
            </a:endParaRP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res_goit_template_01-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hape 65"/>
          <p:cNvSpPr/>
          <p:nvPr>
            <p:ph type="title"/>
          </p:nvPr>
        </p:nvSpPr>
        <p:spPr>
          <a:xfrm>
            <a:off x="1089818" y="990600"/>
            <a:ext cx="11252201" cy="723900"/>
          </a:xfrm>
          <a:prstGeom prst="rect">
            <a:avLst/>
          </a:prstGeom>
        </p:spPr>
        <p:txBody>
          <a:bodyPr/>
          <a:lstStyle>
            <a:lvl1pPr algn="l">
              <a:def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  <a:uFillTx/>
              </a:defRPr>
            </a:pPr>
            <a:r>
              <a:rPr b="1" sz="4800">
                <a:solidFill>
                  <a:srgbClr val="FF8100"/>
                </a:solidFill>
                <a:uFill>
                  <a:solidFill>
                    <a:srgbClr val="FF8100"/>
                  </a:solidFill>
                </a:uFill>
              </a:rPr>
              <a:t>this у функции</a:t>
            </a:r>
          </a:p>
        </p:txBody>
      </p:sp>
      <p:sp>
        <p:nvSpPr>
          <p:cNvPr id="66" name="Shape 66"/>
          <p:cNvSpPr/>
          <p:nvPr/>
        </p:nvSpPr>
        <p:spPr>
          <a:xfrm>
            <a:off x="1034150" y="1936750"/>
            <a:ext cx="8142648" cy="5880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lvl="0">
              <a:defRPr sz="1800"/>
            </a:pP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{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'Вася'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var </a:t>
            </a: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admin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{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: </a:t>
            </a:r>
            <a:r>
              <a:rPr b="1" sz="3000">
                <a:solidFill>
                  <a:srgbClr val="008F00"/>
                </a:solidFill>
                <a:latin typeface="Menlo"/>
                <a:ea typeface="Menlo"/>
                <a:cs typeface="Menlo"/>
                <a:sym typeface="Menlo"/>
              </a:rPr>
              <a:t>'Админ'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};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function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func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 {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    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console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sz="3000">
                <a:solidFill>
                  <a:srgbClr val="8D8B54"/>
                </a:solidFill>
                <a:latin typeface="Menlo"/>
                <a:ea typeface="Menlo"/>
                <a:cs typeface="Menlo"/>
                <a:sym typeface="Menlo"/>
              </a:rPr>
              <a:t>log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 </a:t>
            </a:r>
            <a:r>
              <a:rPr b="1" sz="3000">
                <a:solidFill>
                  <a:srgbClr val="011993"/>
                </a:solidFill>
                <a:latin typeface="Menlo"/>
                <a:ea typeface="Menlo"/>
                <a:cs typeface="Menlo"/>
                <a:sym typeface="Menlo"/>
              </a:rPr>
              <a:t>this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firstName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);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sz="3000">
                <a:latin typeface="Menlo"/>
                <a:ea typeface="Menlo"/>
                <a:cs typeface="Menlo"/>
                <a:sym typeface="Menlo"/>
              </a:rPr>
              <a:t>}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func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admin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g 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= </a:t>
            </a:r>
            <a:r>
              <a:rPr i="1" sz="3000">
                <a:latin typeface="Menlo"/>
                <a:ea typeface="Menlo"/>
                <a:cs typeface="Menlo"/>
                <a:sym typeface="Menlo"/>
              </a:rPr>
              <a:t>func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;</a:t>
            </a: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br>
              <a:rPr sz="3000">
                <a:latin typeface="Menlo"/>
                <a:ea typeface="Menlo"/>
                <a:cs typeface="Menlo"/>
                <a:sym typeface="Menlo"/>
              </a:rPr>
            </a:b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this равен объекту перед точкой: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user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f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Вася</a:t>
            </a:r>
            <a:b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</a:br>
            <a:r>
              <a:rPr b="1" i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admin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.</a:t>
            </a:r>
            <a:r>
              <a:rPr b="1" sz="3000">
                <a:solidFill>
                  <a:srgbClr val="7B248D"/>
                </a:solidFill>
                <a:latin typeface="Menlo"/>
                <a:ea typeface="Menlo"/>
                <a:cs typeface="Menlo"/>
                <a:sym typeface="Menlo"/>
              </a:rPr>
              <a:t>g</a:t>
            </a:r>
            <a:r>
              <a:rPr sz="3000">
                <a:latin typeface="Menlo"/>
                <a:ea typeface="Menlo"/>
                <a:cs typeface="Menlo"/>
                <a:sym typeface="Menlo"/>
              </a:rPr>
              <a:t>(); </a:t>
            </a:r>
            <a:r>
              <a:rPr i="1" sz="3000">
                <a:solidFill>
                  <a:srgbClr val="929292"/>
                </a:solidFill>
                <a:latin typeface="Menlo"/>
                <a:ea typeface="Menlo"/>
                <a:cs typeface="Menlo"/>
                <a:sym typeface="Menlo"/>
              </a:rPr>
              <a:t>// Админ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